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9" r:id="rId2"/>
    <p:sldId id="260" r:id="rId3"/>
    <p:sldId id="261" r:id="rId4"/>
    <p:sldId id="262" r:id="rId5"/>
    <p:sldId id="263" r:id="rId6"/>
    <p:sldId id="272" r:id="rId7"/>
    <p:sldId id="264" r:id="rId8"/>
    <p:sldId id="265" r:id="rId9"/>
    <p:sldId id="266" r:id="rId10"/>
    <p:sldId id="267" r:id="rId11"/>
    <p:sldId id="270" r:id="rId12"/>
    <p:sldId id="273" r:id="rId13"/>
    <p:sldId id="276" r:id="rId14"/>
    <p:sldId id="278" r:id="rId15"/>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46" autoAdjust="0"/>
    <p:restoredTop sz="94660"/>
  </p:normalViewPr>
  <p:slideViewPr>
    <p:cSldViewPr snapToGrid="0" snapToObjects="1">
      <p:cViewPr>
        <p:scale>
          <a:sx n="60" d="100"/>
          <a:sy n="60" d="100"/>
        </p:scale>
        <p:origin x="-1469" y="-22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ea typeface="+mn-ea"/>
                <a:cs typeface="+mn-cs"/>
              </a:defRPr>
            </a:lvl1pPr>
          </a:lstStyle>
          <a:p>
            <a:pPr>
              <a:defRPr/>
            </a:pPr>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5CAB3CB-B4D9-4C55-9067-72DBAF743801}" type="datetimeFigureOut">
              <a:rPr lang="en-US" altLang="en-US"/>
              <a:pPr/>
              <a:t>11/23/2013</a:t>
            </a:fld>
            <a:endParaRPr lang="en-US" alt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ea typeface="+mn-ea"/>
                <a:cs typeface="+mn-cs"/>
              </a:defRPr>
            </a:lvl1pPr>
          </a:lstStyle>
          <a:p>
            <a:pPr>
              <a:defRPr/>
            </a:pPr>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E5F20A31-D0AE-4937-9865-DAC31C975380}" type="slidenum">
              <a:rPr lang="en-US" altLang="en-US"/>
              <a:pPr/>
              <a:t>‹#›</a:t>
            </a:fld>
            <a:endParaRPr lang="en-US" altLang="en-US"/>
          </a:p>
        </p:txBody>
      </p:sp>
    </p:spTree>
    <p:extLst>
      <p:ext uri="{BB962C8B-B14F-4D97-AF65-F5344CB8AC3E}">
        <p14:creationId xmlns:p14="http://schemas.microsoft.com/office/powerpoint/2010/main" val="22164077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B0FE846-2216-4EA9-BA70-04DE156BB37F}" type="slidenum">
              <a:rPr lang="en-ZA" smtClean="0"/>
              <a:t>14</a:t>
            </a:fld>
            <a:endParaRPr lang="en-ZA"/>
          </a:p>
        </p:txBody>
      </p:sp>
    </p:spTree>
    <p:extLst>
      <p:ext uri="{BB962C8B-B14F-4D97-AF65-F5344CB8AC3E}">
        <p14:creationId xmlns:p14="http://schemas.microsoft.com/office/powerpoint/2010/main" val="2903324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BBF6E43B-1595-40EE-98D9-9D219E80177B}" type="datetimeFigureOut">
              <a:rPr lang="en-US" altLang="en-US"/>
              <a:pPr/>
              <a:t>11/23/2013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285941D3-CA37-42AF-A137-68965770B962}" type="slidenum">
              <a:rPr lang="en-US" altLang="en-US"/>
              <a:pPr/>
              <a:t>‹#›</a:t>
            </a:fld>
            <a:endParaRPr lang="en-US" altLang="en-US"/>
          </a:p>
        </p:txBody>
      </p:sp>
    </p:spTree>
    <p:extLst>
      <p:ext uri="{BB962C8B-B14F-4D97-AF65-F5344CB8AC3E}">
        <p14:creationId xmlns:p14="http://schemas.microsoft.com/office/powerpoint/2010/main" val="236373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04FC9717-0E97-43DE-9DC1-86B2FB71374C}" type="datetimeFigureOut">
              <a:rPr lang="en-US" altLang="en-US"/>
              <a:pPr/>
              <a:t>11/23/2013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FCE0B8A7-0DA6-494E-AC50-9AAB2D07CB11}" type="slidenum">
              <a:rPr lang="en-US" altLang="en-US"/>
              <a:pPr/>
              <a:t>‹#›</a:t>
            </a:fld>
            <a:endParaRPr lang="en-US" altLang="en-US"/>
          </a:p>
        </p:txBody>
      </p:sp>
    </p:spTree>
    <p:extLst>
      <p:ext uri="{BB962C8B-B14F-4D97-AF65-F5344CB8AC3E}">
        <p14:creationId xmlns:p14="http://schemas.microsoft.com/office/powerpoint/2010/main" val="397071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9A9F0D72-5402-430A-BDF6-76375D3EED57}" type="datetimeFigureOut">
              <a:rPr lang="en-US" altLang="en-US"/>
              <a:pPr/>
              <a:t>11/23/2013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72509F15-D07D-4AD0-97DD-6A593A903F1C}" type="slidenum">
              <a:rPr lang="en-US" altLang="en-US"/>
              <a:pPr/>
              <a:t>‹#›</a:t>
            </a:fld>
            <a:endParaRPr lang="en-US" altLang="en-US"/>
          </a:p>
        </p:txBody>
      </p:sp>
    </p:spTree>
    <p:extLst>
      <p:ext uri="{BB962C8B-B14F-4D97-AF65-F5344CB8AC3E}">
        <p14:creationId xmlns:p14="http://schemas.microsoft.com/office/powerpoint/2010/main" val="190702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D849ABAC-2D90-41F6-B216-269B77B5E918}" type="datetimeFigureOut">
              <a:rPr lang="en-US" altLang="en-US"/>
              <a:pPr/>
              <a:t>11/23/2013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199C816C-FE41-4DE7-B7FF-E6F9195E4A0F}" type="slidenum">
              <a:rPr lang="en-US" altLang="en-US"/>
              <a:pPr/>
              <a:t>‹#›</a:t>
            </a:fld>
            <a:endParaRPr lang="en-US" altLang="en-US"/>
          </a:p>
        </p:txBody>
      </p:sp>
    </p:spTree>
    <p:extLst>
      <p:ext uri="{BB962C8B-B14F-4D97-AF65-F5344CB8AC3E}">
        <p14:creationId xmlns:p14="http://schemas.microsoft.com/office/powerpoint/2010/main" val="412348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28EB6A41-5C2A-49A0-A7E1-0782692DE46D}" type="datetimeFigureOut">
              <a:rPr lang="en-US" altLang="en-US"/>
              <a:pPr/>
              <a:t>11/23/2013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3DE2512C-E519-411C-B9F6-82F9AD5FA692}" type="slidenum">
              <a:rPr lang="en-US" altLang="en-US"/>
              <a:pPr/>
              <a:t>‹#›</a:t>
            </a:fld>
            <a:endParaRPr lang="en-US" altLang="en-US"/>
          </a:p>
        </p:txBody>
      </p:sp>
    </p:spTree>
    <p:extLst>
      <p:ext uri="{BB962C8B-B14F-4D97-AF65-F5344CB8AC3E}">
        <p14:creationId xmlns:p14="http://schemas.microsoft.com/office/powerpoint/2010/main" val="1676645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F95FB3A3-7694-4CA4-AA58-BA5B0AD1FAE5}" type="datetimeFigureOut">
              <a:rPr lang="en-US" altLang="en-US"/>
              <a:pPr/>
              <a:t>11/23/2013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989614A2-ED4C-4B6E-B265-985182E6C972}" type="slidenum">
              <a:rPr lang="en-US" altLang="en-US"/>
              <a:pPr/>
              <a:t>‹#›</a:t>
            </a:fld>
            <a:endParaRPr lang="en-US" altLang="en-US"/>
          </a:p>
        </p:txBody>
      </p:sp>
    </p:spTree>
    <p:extLst>
      <p:ext uri="{BB962C8B-B14F-4D97-AF65-F5344CB8AC3E}">
        <p14:creationId xmlns:p14="http://schemas.microsoft.com/office/powerpoint/2010/main" val="260461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DE1C539B-B35F-47A2-8494-8683E050EEB9}" type="datetimeFigureOut">
              <a:rPr lang="en-US" altLang="en-US"/>
              <a:pPr/>
              <a:t>11/23/2013</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A4A986C2-C1C8-43F2-8BC1-27D2CCDB7A01}" type="slidenum">
              <a:rPr lang="en-US" altLang="en-US"/>
              <a:pPr/>
              <a:t>‹#›</a:t>
            </a:fld>
            <a:endParaRPr lang="en-US" altLang="en-US"/>
          </a:p>
        </p:txBody>
      </p:sp>
    </p:spTree>
    <p:extLst>
      <p:ext uri="{BB962C8B-B14F-4D97-AF65-F5344CB8AC3E}">
        <p14:creationId xmlns:p14="http://schemas.microsoft.com/office/powerpoint/2010/main" val="292146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EA8B0ED9-EA1F-4F62-AFF1-41637A49E3E8}" type="datetimeFigureOut">
              <a:rPr lang="en-US" altLang="en-US"/>
              <a:pPr/>
              <a:t>11/23/2013</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B35B1BC8-68C7-450A-8DA4-A6A3FDC32041}" type="slidenum">
              <a:rPr lang="en-US" altLang="en-US"/>
              <a:pPr/>
              <a:t>‹#›</a:t>
            </a:fld>
            <a:endParaRPr lang="en-US" altLang="en-US"/>
          </a:p>
        </p:txBody>
      </p:sp>
    </p:spTree>
    <p:extLst>
      <p:ext uri="{BB962C8B-B14F-4D97-AF65-F5344CB8AC3E}">
        <p14:creationId xmlns:p14="http://schemas.microsoft.com/office/powerpoint/2010/main" val="3345342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4DF6F9B6-A959-4D5F-BF87-6E42AEBE044D}" type="datetimeFigureOut">
              <a:rPr lang="en-US" altLang="en-US"/>
              <a:pPr/>
              <a:t>11/23/2013</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BB1AFAD4-B17E-4D98-AFD2-C6576904CF97}" type="slidenum">
              <a:rPr lang="en-US" altLang="en-US"/>
              <a:pPr/>
              <a:t>‹#›</a:t>
            </a:fld>
            <a:endParaRPr lang="en-US" altLang="en-US"/>
          </a:p>
        </p:txBody>
      </p:sp>
    </p:spTree>
    <p:extLst>
      <p:ext uri="{BB962C8B-B14F-4D97-AF65-F5344CB8AC3E}">
        <p14:creationId xmlns:p14="http://schemas.microsoft.com/office/powerpoint/2010/main" val="238061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9BE78EE4-FD97-4B18-8918-DCBCABD16198}" type="datetimeFigureOut">
              <a:rPr lang="en-US" altLang="en-US"/>
              <a:pPr/>
              <a:t>11/23/2013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86CA679A-47D0-4D45-9D88-BE1A8A8A584D}" type="slidenum">
              <a:rPr lang="en-US" altLang="en-US"/>
              <a:pPr/>
              <a:t>‹#›</a:t>
            </a:fld>
            <a:endParaRPr lang="en-US" altLang="en-US"/>
          </a:p>
        </p:txBody>
      </p:sp>
    </p:spTree>
    <p:extLst>
      <p:ext uri="{BB962C8B-B14F-4D97-AF65-F5344CB8AC3E}">
        <p14:creationId xmlns:p14="http://schemas.microsoft.com/office/powerpoint/2010/main" val="114991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71E28F08-CFC3-413A-8ED4-52E1EBE514DE}" type="datetimeFigureOut">
              <a:rPr lang="en-US" altLang="en-US"/>
              <a:pPr/>
              <a:t>11/23/2013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fld id="{D5452F99-34F2-42D9-AB3A-9C0AC8CFEAB3}" type="slidenum">
              <a:rPr lang="en-US" altLang="en-US"/>
              <a:pPr/>
              <a:t>‹#›</a:t>
            </a:fld>
            <a:endParaRPr lang="en-US" altLang="en-US"/>
          </a:p>
        </p:txBody>
      </p:sp>
    </p:spTree>
    <p:extLst>
      <p:ext uri="{BB962C8B-B14F-4D97-AF65-F5344CB8AC3E}">
        <p14:creationId xmlns:p14="http://schemas.microsoft.com/office/powerpoint/2010/main" val="261317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 descr="Slide Content Backround.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9939"/>
            <a:ext cx="7772400" cy="1470025"/>
          </a:xfrm>
        </p:spPr>
        <p:txBody>
          <a:bodyPr/>
          <a:lstStyle/>
          <a:p>
            <a:r>
              <a:rPr lang="en-ZA" b="1" smtClean="0"/>
              <a:t>SCENARIOS TO MANAGEMENT CLASSES</a:t>
            </a:r>
            <a:br>
              <a:rPr lang="en-ZA" b="1" smtClean="0"/>
            </a:br>
            <a:r>
              <a:rPr lang="en-ZA" b="1"/>
              <a:t/>
            </a:r>
            <a:br>
              <a:rPr lang="en-ZA" b="1"/>
            </a:br>
            <a:r>
              <a:rPr lang="en-ZA" b="1" smtClean="0"/>
              <a:t>ECOSYSTEM SERVICES DEMONSTRATION</a:t>
            </a:r>
            <a:endParaRPr lang="en-ZA" b="1" dirty="0"/>
          </a:p>
        </p:txBody>
      </p:sp>
    </p:spTree>
    <p:extLst>
      <p:ext uri="{BB962C8B-B14F-4D97-AF65-F5344CB8AC3E}">
        <p14:creationId xmlns:p14="http://schemas.microsoft.com/office/powerpoint/2010/main" val="1862709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p:cNvGrpSpPr/>
          <p:nvPr/>
        </p:nvGrpSpPr>
        <p:grpSpPr>
          <a:xfrm>
            <a:off x="2932820" y="0"/>
            <a:ext cx="3410794" cy="6778446"/>
            <a:chOff x="165467" y="103208"/>
            <a:chExt cx="3410794" cy="6778446"/>
          </a:xfrm>
        </p:grpSpPr>
        <p:sp>
          <p:nvSpPr>
            <p:cNvPr id="35" name="Freeform 34"/>
            <p:cNvSpPr/>
            <p:nvPr/>
          </p:nvSpPr>
          <p:spPr>
            <a:xfrm>
              <a:off x="1120261" y="3298847"/>
              <a:ext cx="1290276" cy="1297226"/>
            </a:xfrm>
            <a:custGeom>
              <a:avLst/>
              <a:gdLst>
                <a:gd name="connsiteX0" fmla="*/ 22739 w 1290276"/>
                <a:gd name="connsiteY0" fmla="*/ 298595 h 1297226"/>
                <a:gd name="connsiteX1" fmla="*/ 118992 w 1290276"/>
                <a:gd name="connsiteY1" fmla="*/ 9837 h 1297226"/>
                <a:gd name="connsiteX2" fmla="*/ 443844 w 1290276"/>
                <a:gd name="connsiteY2" fmla="*/ 82027 h 1297226"/>
                <a:gd name="connsiteX3" fmla="*/ 684476 w 1290276"/>
                <a:gd name="connsiteY3" fmla="*/ 226406 h 1297226"/>
                <a:gd name="connsiteX4" fmla="*/ 1069486 w 1290276"/>
                <a:gd name="connsiteY4" fmla="*/ 202342 h 1297226"/>
                <a:gd name="connsiteX5" fmla="*/ 1286055 w 1290276"/>
                <a:gd name="connsiteY5" fmla="*/ 394848 h 1297226"/>
                <a:gd name="connsiteX6" fmla="*/ 1213865 w 1290276"/>
                <a:gd name="connsiteY6" fmla="*/ 731732 h 1297226"/>
                <a:gd name="connsiteX7" fmla="*/ 1225897 w 1290276"/>
                <a:gd name="connsiteY7" fmla="*/ 876111 h 1297226"/>
                <a:gd name="connsiteX8" fmla="*/ 1261992 w 1290276"/>
                <a:gd name="connsiteY8" fmla="*/ 972364 h 1297226"/>
                <a:gd name="connsiteX9" fmla="*/ 1225897 w 1290276"/>
                <a:gd name="connsiteY9" fmla="*/ 1116742 h 1297226"/>
                <a:gd name="connsiteX10" fmla="*/ 1105581 w 1290276"/>
                <a:gd name="connsiteY10" fmla="*/ 1152837 h 1297226"/>
                <a:gd name="connsiteX11" fmla="*/ 1033392 w 1290276"/>
                <a:gd name="connsiteY11" fmla="*/ 1249090 h 1297226"/>
                <a:gd name="connsiteX12" fmla="*/ 744634 w 1290276"/>
                <a:gd name="connsiteY12" fmla="*/ 1297216 h 1297226"/>
                <a:gd name="connsiteX13" fmla="*/ 467907 w 1290276"/>
                <a:gd name="connsiteY13" fmla="*/ 1249090 h 1297226"/>
                <a:gd name="connsiteX14" fmla="*/ 287434 w 1290276"/>
                <a:gd name="connsiteY14" fmla="*/ 996427 h 1297226"/>
                <a:gd name="connsiteX15" fmla="*/ 287434 w 1290276"/>
                <a:gd name="connsiteY15" fmla="*/ 743764 h 1297226"/>
                <a:gd name="connsiteX16" fmla="*/ 155086 w 1290276"/>
                <a:gd name="connsiteY16" fmla="*/ 563290 h 1297226"/>
                <a:gd name="connsiteX17" fmla="*/ 10707 w 1290276"/>
                <a:gd name="connsiteY17" fmla="*/ 358753 h 1297226"/>
                <a:gd name="connsiteX18" fmla="*/ 22739 w 1290276"/>
                <a:gd name="connsiteY18" fmla="*/ 298595 h 1297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0276" h="1297226">
                  <a:moveTo>
                    <a:pt x="22739" y="298595"/>
                  </a:moveTo>
                  <a:cubicBezTo>
                    <a:pt x="40786" y="240442"/>
                    <a:pt x="48808" y="45932"/>
                    <a:pt x="118992" y="9837"/>
                  </a:cubicBezTo>
                  <a:cubicBezTo>
                    <a:pt x="189176" y="-26258"/>
                    <a:pt x="349597" y="45932"/>
                    <a:pt x="443844" y="82027"/>
                  </a:cubicBezTo>
                  <a:cubicBezTo>
                    <a:pt x="538091" y="118122"/>
                    <a:pt x="580202" y="206353"/>
                    <a:pt x="684476" y="226406"/>
                  </a:cubicBezTo>
                  <a:cubicBezTo>
                    <a:pt x="788750" y="246458"/>
                    <a:pt x="969223" y="174268"/>
                    <a:pt x="1069486" y="202342"/>
                  </a:cubicBezTo>
                  <a:cubicBezTo>
                    <a:pt x="1169749" y="230416"/>
                    <a:pt x="1261992" y="306616"/>
                    <a:pt x="1286055" y="394848"/>
                  </a:cubicBezTo>
                  <a:cubicBezTo>
                    <a:pt x="1310118" y="483080"/>
                    <a:pt x="1223891" y="651522"/>
                    <a:pt x="1213865" y="731732"/>
                  </a:cubicBezTo>
                  <a:cubicBezTo>
                    <a:pt x="1203839" y="811942"/>
                    <a:pt x="1217876" y="836006"/>
                    <a:pt x="1225897" y="876111"/>
                  </a:cubicBezTo>
                  <a:cubicBezTo>
                    <a:pt x="1233918" y="916216"/>
                    <a:pt x="1261992" y="932259"/>
                    <a:pt x="1261992" y="972364"/>
                  </a:cubicBezTo>
                  <a:cubicBezTo>
                    <a:pt x="1261992" y="1012469"/>
                    <a:pt x="1251965" y="1086663"/>
                    <a:pt x="1225897" y="1116742"/>
                  </a:cubicBezTo>
                  <a:cubicBezTo>
                    <a:pt x="1199829" y="1146821"/>
                    <a:pt x="1137665" y="1130779"/>
                    <a:pt x="1105581" y="1152837"/>
                  </a:cubicBezTo>
                  <a:cubicBezTo>
                    <a:pt x="1073497" y="1174895"/>
                    <a:pt x="1093550" y="1225027"/>
                    <a:pt x="1033392" y="1249090"/>
                  </a:cubicBezTo>
                  <a:cubicBezTo>
                    <a:pt x="973234" y="1273153"/>
                    <a:pt x="838881" y="1297216"/>
                    <a:pt x="744634" y="1297216"/>
                  </a:cubicBezTo>
                  <a:cubicBezTo>
                    <a:pt x="650387" y="1297216"/>
                    <a:pt x="544107" y="1299221"/>
                    <a:pt x="467907" y="1249090"/>
                  </a:cubicBezTo>
                  <a:cubicBezTo>
                    <a:pt x="391707" y="1198959"/>
                    <a:pt x="317513" y="1080648"/>
                    <a:pt x="287434" y="996427"/>
                  </a:cubicBezTo>
                  <a:cubicBezTo>
                    <a:pt x="257355" y="912206"/>
                    <a:pt x="309492" y="815954"/>
                    <a:pt x="287434" y="743764"/>
                  </a:cubicBezTo>
                  <a:cubicBezTo>
                    <a:pt x="265376" y="671575"/>
                    <a:pt x="201207" y="627458"/>
                    <a:pt x="155086" y="563290"/>
                  </a:cubicBezTo>
                  <a:cubicBezTo>
                    <a:pt x="108965" y="499122"/>
                    <a:pt x="32765" y="410890"/>
                    <a:pt x="10707" y="358753"/>
                  </a:cubicBezTo>
                  <a:cubicBezTo>
                    <a:pt x="-11351" y="306616"/>
                    <a:pt x="4692" y="356748"/>
                    <a:pt x="22739" y="298595"/>
                  </a:cubicBezTo>
                  <a:close/>
                </a:path>
              </a:pathLst>
            </a:cu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Freeform 3"/>
            <p:cNvSpPr/>
            <p:nvPr/>
          </p:nvSpPr>
          <p:spPr>
            <a:xfrm>
              <a:off x="1094873" y="156411"/>
              <a:ext cx="1215189" cy="6364706"/>
            </a:xfrm>
            <a:custGeom>
              <a:avLst/>
              <a:gdLst>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70810 w 1215189"/>
                <a:gd name="connsiteY120" fmla="*/ 6039853 h 6364706"/>
                <a:gd name="connsiteX121" fmla="*/ 1058779 w 1215189"/>
                <a:gd name="connsiteY121"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58779 w 1215189"/>
                <a:gd name="connsiteY121"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21603 w 1215189"/>
                <a:gd name="connsiteY121" fmla="*/ 6193018 h 6364706"/>
                <a:gd name="connsiteX122" fmla="*/ 1058779 w 1215189"/>
                <a:gd name="connsiteY122"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21603 w 1215189"/>
                <a:gd name="connsiteY121" fmla="*/ 6193018 h 6364706"/>
                <a:gd name="connsiteX122" fmla="*/ 1058779 w 1215189"/>
                <a:gd name="connsiteY122"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21603 w 1215189"/>
                <a:gd name="connsiteY121" fmla="*/ 6193018 h 6364706"/>
                <a:gd name="connsiteX122" fmla="*/ 1031878 w 1215189"/>
                <a:gd name="connsiteY122" fmla="*/ 6306034 h 6364706"/>
                <a:gd name="connsiteX123" fmla="*/ 1058779 w 1215189"/>
                <a:gd name="connsiteY123"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98660 w 1215189"/>
                <a:gd name="connsiteY121" fmla="*/ 6234115 h 6364706"/>
                <a:gd name="connsiteX122" fmla="*/ 1031878 w 1215189"/>
                <a:gd name="connsiteY122" fmla="*/ 6306034 h 6364706"/>
                <a:gd name="connsiteX123" fmla="*/ 1058779 w 1215189"/>
                <a:gd name="connsiteY123" fmla="*/ 6364706 h 636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1215189" h="6364706">
                  <a:moveTo>
                    <a:pt x="541421" y="0"/>
                  </a:moveTo>
                  <a:cubicBezTo>
                    <a:pt x="533400" y="20053"/>
                    <a:pt x="518795" y="38608"/>
                    <a:pt x="517358" y="60158"/>
                  </a:cubicBezTo>
                  <a:cubicBezTo>
                    <a:pt x="512188" y="137706"/>
                    <a:pt x="522453" y="159665"/>
                    <a:pt x="541421" y="216569"/>
                  </a:cubicBezTo>
                  <a:cubicBezTo>
                    <a:pt x="529389" y="228601"/>
                    <a:pt x="518757" y="242218"/>
                    <a:pt x="505326" y="252664"/>
                  </a:cubicBezTo>
                  <a:cubicBezTo>
                    <a:pt x="382877" y="347903"/>
                    <a:pt x="469599" y="264329"/>
                    <a:pt x="409073" y="324853"/>
                  </a:cubicBezTo>
                  <a:cubicBezTo>
                    <a:pt x="376211" y="423446"/>
                    <a:pt x="384761" y="383020"/>
                    <a:pt x="409073" y="577516"/>
                  </a:cubicBezTo>
                  <a:cubicBezTo>
                    <a:pt x="412219" y="602685"/>
                    <a:pt x="433137" y="649706"/>
                    <a:pt x="433137" y="649706"/>
                  </a:cubicBezTo>
                  <a:cubicBezTo>
                    <a:pt x="422442" y="735265"/>
                    <a:pt x="446608" y="739222"/>
                    <a:pt x="385010" y="770021"/>
                  </a:cubicBezTo>
                  <a:cubicBezTo>
                    <a:pt x="373666" y="775693"/>
                    <a:pt x="360947" y="778042"/>
                    <a:pt x="348915" y="782053"/>
                  </a:cubicBezTo>
                  <a:lnTo>
                    <a:pt x="324852" y="854242"/>
                  </a:lnTo>
                  <a:lnTo>
                    <a:pt x="312821" y="890337"/>
                  </a:lnTo>
                  <a:cubicBezTo>
                    <a:pt x="316831" y="922421"/>
                    <a:pt x="319068" y="954778"/>
                    <a:pt x="324852" y="986590"/>
                  </a:cubicBezTo>
                  <a:cubicBezTo>
                    <a:pt x="327121" y="999068"/>
                    <a:pt x="328961" y="1012782"/>
                    <a:pt x="336884" y="1022685"/>
                  </a:cubicBezTo>
                  <a:cubicBezTo>
                    <a:pt x="345917" y="1033976"/>
                    <a:pt x="360947" y="1038727"/>
                    <a:pt x="372979" y="1046748"/>
                  </a:cubicBezTo>
                  <a:cubicBezTo>
                    <a:pt x="441941" y="1150190"/>
                    <a:pt x="350114" y="1028455"/>
                    <a:pt x="433137" y="1094874"/>
                  </a:cubicBezTo>
                  <a:cubicBezTo>
                    <a:pt x="444428" y="1103907"/>
                    <a:pt x="449179" y="1118937"/>
                    <a:pt x="457200" y="1130969"/>
                  </a:cubicBezTo>
                  <a:cubicBezTo>
                    <a:pt x="461210" y="1143001"/>
                    <a:pt x="469231" y="1154382"/>
                    <a:pt x="469231" y="1167064"/>
                  </a:cubicBezTo>
                  <a:cubicBezTo>
                    <a:pt x="469231" y="1228493"/>
                    <a:pt x="465754" y="1246610"/>
                    <a:pt x="433137" y="1287379"/>
                  </a:cubicBezTo>
                  <a:cubicBezTo>
                    <a:pt x="426051" y="1296237"/>
                    <a:pt x="417094" y="1303421"/>
                    <a:pt x="409073" y="1311442"/>
                  </a:cubicBezTo>
                  <a:cubicBezTo>
                    <a:pt x="376042" y="1410535"/>
                    <a:pt x="381423" y="1358522"/>
                    <a:pt x="397042" y="1467853"/>
                  </a:cubicBezTo>
                  <a:cubicBezTo>
                    <a:pt x="401052" y="1548064"/>
                    <a:pt x="402116" y="1628476"/>
                    <a:pt x="409073" y="1708485"/>
                  </a:cubicBezTo>
                  <a:cubicBezTo>
                    <a:pt x="410172" y="1721120"/>
                    <a:pt x="413182" y="1734676"/>
                    <a:pt x="421105" y="1744579"/>
                  </a:cubicBezTo>
                  <a:cubicBezTo>
                    <a:pt x="430138" y="1755870"/>
                    <a:pt x="445168" y="1760621"/>
                    <a:pt x="457200" y="1768642"/>
                  </a:cubicBezTo>
                  <a:cubicBezTo>
                    <a:pt x="480861" y="1804134"/>
                    <a:pt x="482617" y="1811881"/>
                    <a:pt x="517358" y="1840832"/>
                  </a:cubicBezTo>
                  <a:cubicBezTo>
                    <a:pt x="617863" y="1924586"/>
                    <a:pt x="484093" y="1795536"/>
                    <a:pt x="589547" y="1900990"/>
                  </a:cubicBezTo>
                  <a:cubicBezTo>
                    <a:pt x="602054" y="1988534"/>
                    <a:pt x="611828" y="2008979"/>
                    <a:pt x="589547" y="2105527"/>
                  </a:cubicBezTo>
                  <a:cubicBezTo>
                    <a:pt x="586296" y="2119617"/>
                    <a:pt x="574517" y="2130330"/>
                    <a:pt x="565484" y="2141621"/>
                  </a:cubicBezTo>
                  <a:cubicBezTo>
                    <a:pt x="558398" y="2150479"/>
                    <a:pt x="550859" y="2159393"/>
                    <a:pt x="541421" y="2165685"/>
                  </a:cubicBezTo>
                  <a:cubicBezTo>
                    <a:pt x="526498" y="2175634"/>
                    <a:pt x="509336" y="2181727"/>
                    <a:pt x="493294" y="2189748"/>
                  </a:cubicBezTo>
                  <a:cubicBezTo>
                    <a:pt x="399450" y="2283592"/>
                    <a:pt x="519926" y="2170725"/>
                    <a:pt x="409073" y="2249906"/>
                  </a:cubicBezTo>
                  <a:cubicBezTo>
                    <a:pt x="330214" y="2306234"/>
                    <a:pt x="414312" y="2272222"/>
                    <a:pt x="336884" y="2298032"/>
                  </a:cubicBezTo>
                  <a:cubicBezTo>
                    <a:pt x="312821" y="2294021"/>
                    <a:pt x="288361" y="2291917"/>
                    <a:pt x="264694" y="2286000"/>
                  </a:cubicBezTo>
                  <a:cubicBezTo>
                    <a:pt x="240087" y="2279848"/>
                    <a:pt x="192505" y="2261937"/>
                    <a:pt x="192505" y="2261937"/>
                  </a:cubicBezTo>
                  <a:cubicBezTo>
                    <a:pt x="112733" y="2315118"/>
                    <a:pt x="201370" y="2252619"/>
                    <a:pt x="120315" y="2322095"/>
                  </a:cubicBezTo>
                  <a:cubicBezTo>
                    <a:pt x="67120" y="2367691"/>
                    <a:pt x="78626" y="2340910"/>
                    <a:pt x="48126" y="2394285"/>
                  </a:cubicBezTo>
                  <a:cubicBezTo>
                    <a:pt x="39228" y="2409857"/>
                    <a:pt x="30724" y="2425758"/>
                    <a:pt x="24063" y="2442411"/>
                  </a:cubicBezTo>
                  <a:cubicBezTo>
                    <a:pt x="14643" y="2465961"/>
                    <a:pt x="0" y="2514600"/>
                    <a:pt x="0" y="2514600"/>
                  </a:cubicBezTo>
                  <a:cubicBezTo>
                    <a:pt x="4010" y="2558716"/>
                    <a:pt x="5766" y="2603095"/>
                    <a:pt x="12031" y="2646948"/>
                  </a:cubicBezTo>
                  <a:cubicBezTo>
                    <a:pt x="13825" y="2659503"/>
                    <a:pt x="16454" y="2672896"/>
                    <a:pt x="24063" y="2683042"/>
                  </a:cubicBezTo>
                  <a:cubicBezTo>
                    <a:pt x="41078" y="2705729"/>
                    <a:pt x="64168" y="2723147"/>
                    <a:pt x="84221" y="2743200"/>
                  </a:cubicBezTo>
                  <a:cubicBezTo>
                    <a:pt x="92242" y="2751221"/>
                    <a:pt x="97522" y="2763677"/>
                    <a:pt x="108284" y="2767264"/>
                  </a:cubicBezTo>
                  <a:lnTo>
                    <a:pt x="144379" y="2779295"/>
                  </a:lnTo>
                  <a:cubicBezTo>
                    <a:pt x="156410" y="2787316"/>
                    <a:pt x="167540" y="2796891"/>
                    <a:pt x="180473" y="2803358"/>
                  </a:cubicBezTo>
                  <a:cubicBezTo>
                    <a:pt x="214074" y="2820159"/>
                    <a:pt x="269747" y="2822987"/>
                    <a:pt x="300789" y="2827421"/>
                  </a:cubicBezTo>
                  <a:cubicBezTo>
                    <a:pt x="358032" y="2846502"/>
                    <a:pt x="368215" y="2842862"/>
                    <a:pt x="409073" y="2875548"/>
                  </a:cubicBezTo>
                  <a:cubicBezTo>
                    <a:pt x="417931" y="2882634"/>
                    <a:pt x="426051" y="2890753"/>
                    <a:pt x="433137" y="2899611"/>
                  </a:cubicBezTo>
                  <a:cubicBezTo>
                    <a:pt x="442170" y="2910902"/>
                    <a:pt x="449179" y="2923674"/>
                    <a:pt x="457200" y="2935706"/>
                  </a:cubicBezTo>
                  <a:cubicBezTo>
                    <a:pt x="483030" y="3013197"/>
                    <a:pt x="475892" y="2975986"/>
                    <a:pt x="457200" y="3116179"/>
                  </a:cubicBezTo>
                  <a:cubicBezTo>
                    <a:pt x="455524" y="3128750"/>
                    <a:pt x="453091" y="3142371"/>
                    <a:pt x="445168" y="3152274"/>
                  </a:cubicBezTo>
                  <a:cubicBezTo>
                    <a:pt x="436135" y="3163565"/>
                    <a:pt x="421105" y="3168316"/>
                    <a:pt x="409073" y="3176337"/>
                  </a:cubicBezTo>
                  <a:cubicBezTo>
                    <a:pt x="401052" y="3188369"/>
                    <a:pt x="398436" y="3207062"/>
                    <a:pt x="385010" y="3212432"/>
                  </a:cubicBezTo>
                  <a:cubicBezTo>
                    <a:pt x="354989" y="3224441"/>
                    <a:pt x="320570" y="3218680"/>
                    <a:pt x="288758" y="3224464"/>
                  </a:cubicBezTo>
                  <a:cubicBezTo>
                    <a:pt x="276280" y="3226733"/>
                    <a:pt x="264695" y="3232485"/>
                    <a:pt x="252663" y="3236495"/>
                  </a:cubicBezTo>
                  <a:cubicBezTo>
                    <a:pt x="256274" y="3294271"/>
                    <a:pt x="223726" y="3455448"/>
                    <a:pt x="324852" y="3489158"/>
                  </a:cubicBezTo>
                  <a:cubicBezTo>
                    <a:pt x="388383" y="3510335"/>
                    <a:pt x="350396" y="3494156"/>
                    <a:pt x="433137" y="3549316"/>
                  </a:cubicBezTo>
                  <a:lnTo>
                    <a:pt x="469231" y="3573379"/>
                  </a:lnTo>
                  <a:lnTo>
                    <a:pt x="505326" y="3597442"/>
                  </a:lnTo>
                  <a:cubicBezTo>
                    <a:pt x="513347" y="3621505"/>
                    <a:pt x="523237" y="3645024"/>
                    <a:pt x="529389" y="3669632"/>
                  </a:cubicBezTo>
                  <a:cubicBezTo>
                    <a:pt x="546381" y="3737597"/>
                    <a:pt x="538178" y="3701543"/>
                    <a:pt x="553452" y="3777916"/>
                  </a:cubicBezTo>
                  <a:cubicBezTo>
                    <a:pt x="549442" y="3810000"/>
                    <a:pt x="549928" y="3842974"/>
                    <a:pt x="541421" y="3874169"/>
                  </a:cubicBezTo>
                  <a:cubicBezTo>
                    <a:pt x="535729" y="3895040"/>
                    <a:pt x="508235" y="3919386"/>
                    <a:pt x="493294" y="3934327"/>
                  </a:cubicBezTo>
                  <a:cubicBezTo>
                    <a:pt x="489284" y="3946358"/>
                    <a:pt x="481263" y="3957739"/>
                    <a:pt x="481263" y="3970421"/>
                  </a:cubicBezTo>
                  <a:cubicBezTo>
                    <a:pt x="481263" y="4045048"/>
                    <a:pt x="491256" y="4037351"/>
                    <a:pt x="529389" y="4090737"/>
                  </a:cubicBezTo>
                  <a:cubicBezTo>
                    <a:pt x="537794" y="4102504"/>
                    <a:pt x="543845" y="4116024"/>
                    <a:pt x="553452" y="4126832"/>
                  </a:cubicBezTo>
                  <a:cubicBezTo>
                    <a:pt x="576061" y="4152267"/>
                    <a:pt x="601579" y="4174958"/>
                    <a:pt x="625642" y="4199021"/>
                  </a:cubicBezTo>
                  <a:cubicBezTo>
                    <a:pt x="633663" y="4207042"/>
                    <a:pt x="643413" y="4213647"/>
                    <a:pt x="649705" y="4223085"/>
                  </a:cubicBezTo>
                  <a:cubicBezTo>
                    <a:pt x="672966" y="4257976"/>
                    <a:pt x="695426" y="4301692"/>
                    <a:pt x="745958" y="4307306"/>
                  </a:cubicBezTo>
                  <a:lnTo>
                    <a:pt x="854242" y="4319337"/>
                  </a:lnTo>
                  <a:cubicBezTo>
                    <a:pt x="866274" y="4327358"/>
                    <a:pt x="880112" y="4333175"/>
                    <a:pt x="890337" y="4343400"/>
                  </a:cubicBezTo>
                  <a:cubicBezTo>
                    <a:pt x="929336" y="4382399"/>
                    <a:pt x="919314" y="4418812"/>
                    <a:pt x="926431" y="4475748"/>
                  </a:cubicBezTo>
                  <a:cubicBezTo>
                    <a:pt x="924955" y="4483128"/>
                    <a:pt x="916275" y="4566236"/>
                    <a:pt x="890337" y="4572000"/>
                  </a:cubicBezTo>
                  <a:cubicBezTo>
                    <a:pt x="862653" y="4578152"/>
                    <a:pt x="834189" y="4563979"/>
                    <a:pt x="806115" y="4559969"/>
                  </a:cubicBezTo>
                  <a:cubicBezTo>
                    <a:pt x="782052" y="4567990"/>
                    <a:pt x="725905" y="4559969"/>
                    <a:pt x="733926" y="4584032"/>
                  </a:cubicBezTo>
                  <a:cubicBezTo>
                    <a:pt x="737937" y="4596064"/>
                    <a:pt x="735638" y="4612755"/>
                    <a:pt x="745958" y="4620127"/>
                  </a:cubicBezTo>
                  <a:cubicBezTo>
                    <a:pt x="766598" y="4634870"/>
                    <a:pt x="797042" y="4630120"/>
                    <a:pt x="818147" y="4644190"/>
                  </a:cubicBezTo>
                  <a:lnTo>
                    <a:pt x="854242" y="4668253"/>
                  </a:lnTo>
                  <a:cubicBezTo>
                    <a:pt x="862263" y="4680285"/>
                    <a:pt x="876708" y="4689976"/>
                    <a:pt x="878305" y="4704348"/>
                  </a:cubicBezTo>
                  <a:cubicBezTo>
                    <a:pt x="881420" y="4732383"/>
                    <a:pt x="869417" y="4790866"/>
                    <a:pt x="842210" y="4812632"/>
                  </a:cubicBezTo>
                  <a:cubicBezTo>
                    <a:pt x="832307" y="4820555"/>
                    <a:pt x="818147" y="4820653"/>
                    <a:pt x="806115" y="4824664"/>
                  </a:cubicBezTo>
                  <a:cubicBezTo>
                    <a:pt x="790073" y="4820653"/>
                    <a:pt x="774525" y="4812632"/>
                    <a:pt x="757989" y="4812632"/>
                  </a:cubicBezTo>
                  <a:cubicBezTo>
                    <a:pt x="720012" y="4812632"/>
                    <a:pt x="691161" y="4842056"/>
                    <a:pt x="733926" y="4884821"/>
                  </a:cubicBezTo>
                  <a:cubicBezTo>
                    <a:pt x="751862" y="4902757"/>
                    <a:pt x="782564" y="4899465"/>
                    <a:pt x="806115" y="4908885"/>
                  </a:cubicBezTo>
                  <a:lnTo>
                    <a:pt x="866273" y="4932948"/>
                  </a:lnTo>
                  <a:cubicBezTo>
                    <a:pt x="902368" y="4928937"/>
                    <a:pt x="940427" y="4933327"/>
                    <a:pt x="974558" y="4920916"/>
                  </a:cubicBezTo>
                  <a:cubicBezTo>
                    <a:pt x="988148" y="4915974"/>
                    <a:pt x="989364" y="4895930"/>
                    <a:pt x="998621" y="4884821"/>
                  </a:cubicBezTo>
                  <a:cubicBezTo>
                    <a:pt x="1009514" y="4871750"/>
                    <a:pt x="1022684" y="4860758"/>
                    <a:pt x="1034715" y="4848727"/>
                  </a:cubicBezTo>
                  <a:cubicBezTo>
                    <a:pt x="1070810" y="4852737"/>
                    <a:pt x="1107388" y="4853636"/>
                    <a:pt x="1143000" y="4860758"/>
                  </a:cubicBezTo>
                  <a:cubicBezTo>
                    <a:pt x="1167872" y="4865732"/>
                    <a:pt x="1215189" y="4884821"/>
                    <a:pt x="1215189" y="4884821"/>
                  </a:cubicBezTo>
                  <a:cubicBezTo>
                    <a:pt x="1211179" y="4904874"/>
                    <a:pt x="1211214" y="4926183"/>
                    <a:pt x="1203158" y="4944979"/>
                  </a:cubicBezTo>
                  <a:cubicBezTo>
                    <a:pt x="1190340" y="4974887"/>
                    <a:pt x="1167256" y="4968946"/>
                    <a:pt x="1143000" y="4981074"/>
                  </a:cubicBezTo>
                  <a:cubicBezTo>
                    <a:pt x="1130066" y="4987541"/>
                    <a:pt x="1118937" y="4997116"/>
                    <a:pt x="1106905" y="5005137"/>
                  </a:cubicBezTo>
                  <a:cubicBezTo>
                    <a:pt x="1098884" y="5017169"/>
                    <a:pt x="1088715" y="5028018"/>
                    <a:pt x="1082842" y="5041232"/>
                  </a:cubicBezTo>
                  <a:cubicBezTo>
                    <a:pt x="1072540" y="5064411"/>
                    <a:pt x="1072849" y="5092317"/>
                    <a:pt x="1058779" y="5113421"/>
                  </a:cubicBezTo>
                  <a:cubicBezTo>
                    <a:pt x="1050758" y="5125453"/>
                    <a:pt x="1047649" y="5143049"/>
                    <a:pt x="1034715" y="5149516"/>
                  </a:cubicBezTo>
                  <a:cubicBezTo>
                    <a:pt x="1012896" y="5160426"/>
                    <a:pt x="986527" y="5157184"/>
                    <a:pt x="962526" y="5161548"/>
                  </a:cubicBezTo>
                  <a:cubicBezTo>
                    <a:pt x="942406" y="5165206"/>
                    <a:pt x="922421" y="5169569"/>
                    <a:pt x="902368" y="5173579"/>
                  </a:cubicBezTo>
                  <a:cubicBezTo>
                    <a:pt x="914400" y="5181600"/>
                    <a:pt x="930799" y="5185380"/>
                    <a:pt x="938463" y="5197642"/>
                  </a:cubicBezTo>
                  <a:cubicBezTo>
                    <a:pt x="951906" y="5219151"/>
                    <a:pt x="948456" y="5248727"/>
                    <a:pt x="962526" y="5269832"/>
                  </a:cubicBezTo>
                  <a:cubicBezTo>
                    <a:pt x="993624" y="5316479"/>
                    <a:pt x="982016" y="5292209"/>
                    <a:pt x="998621" y="5342021"/>
                  </a:cubicBezTo>
                  <a:cubicBezTo>
                    <a:pt x="1010652" y="5334000"/>
                    <a:pt x="1026694" y="5329989"/>
                    <a:pt x="1034715" y="5317958"/>
                  </a:cubicBezTo>
                  <a:cubicBezTo>
                    <a:pt x="1043887" y="5304199"/>
                    <a:pt x="1031957" y="5277227"/>
                    <a:pt x="1046747" y="5269832"/>
                  </a:cubicBezTo>
                  <a:cubicBezTo>
                    <a:pt x="1065038" y="5260687"/>
                    <a:pt x="1086942" y="5277428"/>
                    <a:pt x="1106905" y="5281864"/>
                  </a:cubicBezTo>
                  <a:cubicBezTo>
                    <a:pt x="1152234" y="5291937"/>
                    <a:pt x="1150926" y="5292527"/>
                    <a:pt x="1191126" y="5305927"/>
                  </a:cubicBezTo>
                  <a:cubicBezTo>
                    <a:pt x="1195137" y="5317958"/>
                    <a:pt x="1203158" y="5329339"/>
                    <a:pt x="1203158" y="5342021"/>
                  </a:cubicBezTo>
                  <a:cubicBezTo>
                    <a:pt x="1203158" y="5380764"/>
                    <a:pt x="1182746" y="5383702"/>
                    <a:pt x="1155031" y="5402179"/>
                  </a:cubicBezTo>
                  <a:cubicBezTo>
                    <a:pt x="1147010" y="5414211"/>
                    <a:pt x="1142259" y="5429241"/>
                    <a:pt x="1130968" y="5438274"/>
                  </a:cubicBezTo>
                  <a:cubicBezTo>
                    <a:pt x="1121065" y="5446197"/>
                    <a:pt x="1103841" y="5441338"/>
                    <a:pt x="1094873" y="5450306"/>
                  </a:cubicBezTo>
                  <a:cubicBezTo>
                    <a:pt x="1085905" y="5459274"/>
                    <a:pt x="1089367" y="5475525"/>
                    <a:pt x="1082842" y="5486400"/>
                  </a:cubicBezTo>
                  <a:cubicBezTo>
                    <a:pt x="1058027" y="5527760"/>
                    <a:pt x="1021760" y="5515752"/>
                    <a:pt x="974558" y="5522495"/>
                  </a:cubicBezTo>
                  <a:cubicBezTo>
                    <a:pt x="978568" y="5534527"/>
                    <a:pt x="977621" y="5549622"/>
                    <a:pt x="986589" y="5558590"/>
                  </a:cubicBezTo>
                  <a:cubicBezTo>
                    <a:pt x="995557" y="5567558"/>
                    <a:pt x="1011027" y="5565625"/>
                    <a:pt x="1022684" y="5570621"/>
                  </a:cubicBezTo>
                  <a:cubicBezTo>
                    <a:pt x="1039169" y="5577686"/>
                    <a:pt x="1054768" y="5586664"/>
                    <a:pt x="1070810" y="5594685"/>
                  </a:cubicBezTo>
                  <a:cubicBezTo>
                    <a:pt x="1078831" y="5606716"/>
                    <a:pt x="1085840" y="5619488"/>
                    <a:pt x="1094873" y="5630779"/>
                  </a:cubicBezTo>
                  <a:cubicBezTo>
                    <a:pt x="1101959" y="5639637"/>
                    <a:pt x="1113101" y="5645115"/>
                    <a:pt x="1118937" y="5654842"/>
                  </a:cubicBezTo>
                  <a:cubicBezTo>
                    <a:pt x="1125462" y="5665717"/>
                    <a:pt x="1126958" y="5678905"/>
                    <a:pt x="1130968" y="5690937"/>
                  </a:cubicBezTo>
                  <a:cubicBezTo>
                    <a:pt x="1118936" y="5698958"/>
                    <a:pt x="1107807" y="5708533"/>
                    <a:pt x="1094873" y="5715000"/>
                  </a:cubicBezTo>
                  <a:cubicBezTo>
                    <a:pt x="1083530" y="5720672"/>
                    <a:pt x="1062263" y="5714838"/>
                    <a:pt x="1058779" y="5727032"/>
                  </a:cubicBezTo>
                  <a:cubicBezTo>
                    <a:pt x="1052077" y="5750488"/>
                    <a:pt x="1064893" y="5775554"/>
                    <a:pt x="1070810" y="5799221"/>
                  </a:cubicBezTo>
                  <a:cubicBezTo>
                    <a:pt x="1076962" y="5823829"/>
                    <a:pt x="1094873" y="5871411"/>
                    <a:pt x="1094873" y="5871411"/>
                  </a:cubicBezTo>
                  <a:cubicBezTo>
                    <a:pt x="1090863" y="5915527"/>
                    <a:pt x="1095414" y="5967123"/>
                    <a:pt x="1082842" y="6003758"/>
                  </a:cubicBezTo>
                  <a:cubicBezTo>
                    <a:pt x="1070270" y="6040394"/>
                    <a:pt x="1016803" y="6052831"/>
                    <a:pt x="1019439" y="6091224"/>
                  </a:cubicBezTo>
                  <a:cubicBezTo>
                    <a:pt x="1022075" y="6129617"/>
                    <a:pt x="1093162" y="6201738"/>
                    <a:pt x="1098660" y="6234115"/>
                  </a:cubicBezTo>
                  <a:cubicBezTo>
                    <a:pt x="1104158" y="6266492"/>
                    <a:pt x="1025682" y="6277420"/>
                    <a:pt x="1031878" y="6306034"/>
                  </a:cubicBezTo>
                  <a:cubicBezTo>
                    <a:pt x="1038074" y="6334648"/>
                    <a:pt x="1057720" y="6351503"/>
                    <a:pt x="1058779" y="6364706"/>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Freeform 4"/>
            <p:cNvSpPr/>
            <p:nvPr/>
          </p:nvSpPr>
          <p:spPr>
            <a:xfrm>
              <a:off x="433136" y="794085"/>
              <a:ext cx="1096357" cy="469232"/>
            </a:xfrm>
            <a:custGeom>
              <a:avLst/>
              <a:gdLst>
                <a:gd name="connsiteX0" fmla="*/ 0 w 1096357"/>
                <a:gd name="connsiteY0" fmla="*/ 0 h 469232"/>
                <a:gd name="connsiteX1" fmla="*/ 60158 w 1096357"/>
                <a:gd name="connsiteY1" fmla="*/ 36095 h 469232"/>
                <a:gd name="connsiteX2" fmla="*/ 96252 w 1096357"/>
                <a:gd name="connsiteY2" fmla="*/ 60158 h 469232"/>
                <a:gd name="connsiteX3" fmla="*/ 168442 w 1096357"/>
                <a:gd name="connsiteY3" fmla="*/ 96253 h 469232"/>
                <a:gd name="connsiteX4" fmla="*/ 192505 w 1096357"/>
                <a:gd name="connsiteY4" fmla="*/ 132347 h 469232"/>
                <a:gd name="connsiteX5" fmla="*/ 216568 w 1096357"/>
                <a:gd name="connsiteY5" fmla="*/ 156411 h 469232"/>
                <a:gd name="connsiteX6" fmla="*/ 252663 w 1096357"/>
                <a:gd name="connsiteY6" fmla="*/ 228600 h 469232"/>
                <a:gd name="connsiteX7" fmla="*/ 324852 w 1096357"/>
                <a:gd name="connsiteY7" fmla="*/ 252663 h 469232"/>
                <a:gd name="connsiteX8" fmla="*/ 360947 w 1096357"/>
                <a:gd name="connsiteY8" fmla="*/ 264695 h 469232"/>
                <a:gd name="connsiteX9" fmla="*/ 409074 w 1096357"/>
                <a:gd name="connsiteY9" fmla="*/ 300790 h 469232"/>
                <a:gd name="connsiteX10" fmla="*/ 481263 w 1096357"/>
                <a:gd name="connsiteY10" fmla="*/ 336884 h 469232"/>
                <a:gd name="connsiteX11" fmla="*/ 661737 w 1096357"/>
                <a:gd name="connsiteY11" fmla="*/ 348916 h 469232"/>
                <a:gd name="connsiteX12" fmla="*/ 709863 w 1096357"/>
                <a:gd name="connsiteY12" fmla="*/ 372979 h 469232"/>
                <a:gd name="connsiteX13" fmla="*/ 794084 w 1096357"/>
                <a:gd name="connsiteY13" fmla="*/ 421105 h 469232"/>
                <a:gd name="connsiteX14" fmla="*/ 878305 w 1096357"/>
                <a:gd name="connsiteY14" fmla="*/ 469232 h 469232"/>
                <a:gd name="connsiteX15" fmla="*/ 950495 w 1096357"/>
                <a:gd name="connsiteY15" fmla="*/ 409074 h 469232"/>
                <a:gd name="connsiteX16" fmla="*/ 986589 w 1096357"/>
                <a:gd name="connsiteY16" fmla="*/ 397042 h 469232"/>
                <a:gd name="connsiteX17" fmla="*/ 1094874 w 1096357"/>
                <a:gd name="connsiteY17" fmla="*/ 421105 h 469232"/>
                <a:gd name="connsiteX18" fmla="*/ 1094874 w 1096357"/>
                <a:gd name="connsiteY18" fmla="*/ 433137 h 469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6357" h="469232">
                  <a:moveTo>
                    <a:pt x="0" y="0"/>
                  </a:moveTo>
                  <a:cubicBezTo>
                    <a:pt x="20053" y="12032"/>
                    <a:pt x="40327" y="23701"/>
                    <a:pt x="60158" y="36095"/>
                  </a:cubicBezTo>
                  <a:cubicBezTo>
                    <a:pt x="72420" y="43759"/>
                    <a:pt x="83319" y="53691"/>
                    <a:pt x="96252" y="60158"/>
                  </a:cubicBezTo>
                  <a:cubicBezTo>
                    <a:pt x="195882" y="109974"/>
                    <a:pt x="64994" y="27289"/>
                    <a:pt x="168442" y="96253"/>
                  </a:cubicBezTo>
                  <a:cubicBezTo>
                    <a:pt x="176463" y="108284"/>
                    <a:pt x="183472" y="121056"/>
                    <a:pt x="192505" y="132347"/>
                  </a:cubicBezTo>
                  <a:cubicBezTo>
                    <a:pt x="199591" y="141205"/>
                    <a:pt x="210732" y="146684"/>
                    <a:pt x="216568" y="156411"/>
                  </a:cubicBezTo>
                  <a:cubicBezTo>
                    <a:pt x="231514" y="181321"/>
                    <a:pt x="223457" y="210346"/>
                    <a:pt x="252663" y="228600"/>
                  </a:cubicBezTo>
                  <a:cubicBezTo>
                    <a:pt x="274172" y="242043"/>
                    <a:pt x="300789" y="244642"/>
                    <a:pt x="324852" y="252663"/>
                  </a:cubicBezTo>
                  <a:lnTo>
                    <a:pt x="360947" y="264695"/>
                  </a:lnTo>
                  <a:cubicBezTo>
                    <a:pt x="376989" y="276727"/>
                    <a:pt x="392756" y="289134"/>
                    <a:pt x="409074" y="300790"/>
                  </a:cubicBezTo>
                  <a:cubicBezTo>
                    <a:pt x="431116" y="316534"/>
                    <a:pt x="453030" y="333747"/>
                    <a:pt x="481263" y="336884"/>
                  </a:cubicBezTo>
                  <a:cubicBezTo>
                    <a:pt x="541186" y="343542"/>
                    <a:pt x="601579" y="344905"/>
                    <a:pt x="661737" y="348916"/>
                  </a:cubicBezTo>
                  <a:cubicBezTo>
                    <a:pt x="677779" y="356937"/>
                    <a:pt x="694654" y="363473"/>
                    <a:pt x="709863" y="372979"/>
                  </a:cubicBezTo>
                  <a:cubicBezTo>
                    <a:pt x="793108" y="425007"/>
                    <a:pt x="723171" y="397469"/>
                    <a:pt x="794084" y="421105"/>
                  </a:cubicBezTo>
                  <a:cubicBezTo>
                    <a:pt x="808180" y="430502"/>
                    <a:pt x="863043" y="469232"/>
                    <a:pt x="878305" y="469232"/>
                  </a:cubicBezTo>
                  <a:cubicBezTo>
                    <a:pt x="897985" y="469232"/>
                    <a:pt x="940149" y="415972"/>
                    <a:pt x="950495" y="409074"/>
                  </a:cubicBezTo>
                  <a:cubicBezTo>
                    <a:pt x="961047" y="402039"/>
                    <a:pt x="974558" y="401053"/>
                    <a:pt x="986589" y="397042"/>
                  </a:cubicBezTo>
                  <a:cubicBezTo>
                    <a:pt x="995319" y="398497"/>
                    <a:pt x="1075130" y="407943"/>
                    <a:pt x="1094874" y="421105"/>
                  </a:cubicBezTo>
                  <a:cubicBezTo>
                    <a:pt x="1098211" y="423330"/>
                    <a:pt x="1094874" y="429126"/>
                    <a:pt x="1094874" y="4331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Freeform 5"/>
            <p:cNvSpPr/>
            <p:nvPr/>
          </p:nvSpPr>
          <p:spPr>
            <a:xfrm>
              <a:off x="1347536" y="2526632"/>
              <a:ext cx="1744579" cy="1046747"/>
            </a:xfrm>
            <a:custGeom>
              <a:avLst/>
              <a:gdLst>
                <a:gd name="connsiteX0" fmla="*/ 1744579 w 1744579"/>
                <a:gd name="connsiteY0" fmla="*/ 0 h 1046747"/>
                <a:gd name="connsiteX1" fmla="*/ 1479884 w 1744579"/>
                <a:gd name="connsiteY1" fmla="*/ 12032 h 1046747"/>
                <a:gd name="connsiteX2" fmla="*/ 1443789 w 1744579"/>
                <a:gd name="connsiteY2" fmla="*/ 60158 h 1046747"/>
                <a:gd name="connsiteX3" fmla="*/ 1395663 w 1744579"/>
                <a:gd name="connsiteY3" fmla="*/ 132347 h 1046747"/>
                <a:gd name="connsiteX4" fmla="*/ 1383631 w 1744579"/>
                <a:gd name="connsiteY4" fmla="*/ 216568 h 1046747"/>
                <a:gd name="connsiteX5" fmla="*/ 1359568 w 1744579"/>
                <a:gd name="connsiteY5" fmla="*/ 421105 h 1046747"/>
                <a:gd name="connsiteX6" fmla="*/ 1335505 w 1744579"/>
                <a:gd name="connsiteY6" fmla="*/ 457200 h 1046747"/>
                <a:gd name="connsiteX7" fmla="*/ 1251284 w 1744579"/>
                <a:gd name="connsiteY7" fmla="*/ 481263 h 1046747"/>
                <a:gd name="connsiteX8" fmla="*/ 1106905 w 1744579"/>
                <a:gd name="connsiteY8" fmla="*/ 493295 h 1046747"/>
                <a:gd name="connsiteX9" fmla="*/ 1094874 w 1744579"/>
                <a:gd name="connsiteY9" fmla="*/ 529389 h 1046747"/>
                <a:gd name="connsiteX10" fmla="*/ 1070810 w 1744579"/>
                <a:gd name="connsiteY10" fmla="*/ 613611 h 1046747"/>
                <a:gd name="connsiteX11" fmla="*/ 1046747 w 1744579"/>
                <a:gd name="connsiteY11" fmla="*/ 649705 h 1046747"/>
                <a:gd name="connsiteX12" fmla="*/ 1034716 w 1744579"/>
                <a:gd name="connsiteY12" fmla="*/ 685800 h 1046747"/>
                <a:gd name="connsiteX13" fmla="*/ 1010653 w 1744579"/>
                <a:gd name="connsiteY13" fmla="*/ 721895 h 1046747"/>
                <a:gd name="connsiteX14" fmla="*/ 998621 w 1744579"/>
                <a:gd name="connsiteY14" fmla="*/ 770021 h 1046747"/>
                <a:gd name="connsiteX15" fmla="*/ 986589 w 1744579"/>
                <a:gd name="connsiteY15" fmla="*/ 842211 h 1046747"/>
                <a:gd name="connsiteX16" fmla="*/ 950495 w 1744579"/>
                <a:gd name="connsiteY16" fmla="*/ 866274 h 1046747"/>
                <a:gd name="connsiteX17" fmla="*/ 806116 w 1744579"/>
                <a:gd name="connsiteY17" fmla="*/ 854242 h 1046747"/>
                <a:gd name="connsiteX18" fmla="*/ 469231 w 1744579"/>
                <a:gd name="connsiteY18" fmla="*/ 830179 h 1046747"/>
                <a:gd name="connsiteX19" fmla="*/ 360947 w 1744579"/>
                <a:gd name="connsiteY19" fmla="*/ 733926 h 1046747"/>
                <a:gd name="connsiteX20" fmla="*/ 288758 w 1744579"/>
                <a:gd name="connsiteY20" fmla="*/ 782053 h 1046747"/>
                <a:gd name="connsiteX21" fmla="*/ 204537 w 1744579"/>
                <a:gd name="connsiteY21" fmla="*/ 878305 h 1046747"/>
                <a:gd name="connsiteX22" fmla="*/ 132347 w 1744579"/>
                <a:gd name="connsiteY22" fmla="*/ 902368 h 1046747"/>
                <a:gd name="connsiteX23" fmla="*/ 96253 w 1744579"/>
                <a:gd name="connsiteY23" fmla="*/ 914400 h 1046747"/>
                <a:gd name="connsiteX24" fmla="*/ 60158 w 1744579"/>
                <a:gd name="connsiteY24" fmla="*/ 926432 h 1046747"/>
                <a:gd name="connsiteX25" fmla="*/ 24063 w 1744579"/>
                <a:gd name="connsiteY25" fmla="*/ 938463 h 1046747"/>
                <a:gd name="connsiteX26" fmla="*/ 12031 w 1744579"/>
                <a:gd name="connsiteY26" fmla="*/ 1010653 h 1046747"/>
                <a:gd name="connsiteX27" fmla="*/ 0 w 1744579"/>
                <a:gd name="connsiteY27" fmla="*/ 1046747 h 1046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44579" h="1046747">
                  <a:moveTo>
                    <a:pt x="1744579" y="0"/>
                  </a:moveTo>
                  <a:cubicBezTo>
                    <a:pt x="1656347" y="4011"/>
                    <a:pt x="1566492" y="-5290"/>
                    <a:pt x="1479884" y="12032"/>
                  </a:cubicBezTo>
                  <a:cubicBezTo>
                    <a:pt x="1460221" y="15965"/>
                    <a:pt x="1455288" y="43730"/>
                    <a:pt x="1443789" y="60158"/>
                  </a:cubicBezTo>
                  <a:cubicBezTo>
                    <a:pt x="1427204" y="83850"/>
                    <a:pt x="1395663" y="132347"/>
                    <a:pt x="1395663" y="132347"/>
                  </a:cubicBezTo>
                  <a:cubicBezTo>
                    <a:pt x="1391652" y="160421"/>
                    <a:pt x="1386320" y="188337"/>
                    <a:pt x="1383631" y="216568"/>
                  </a:cubicBezTo>
                  <a:cubicBezTo>
                    <a:pt x="1380946" y="244763"/>
                    <a:pt x="1387092" y="366057"/>
                    <a:pt x="1359568" y="421105"/>
                  </a:cubicBezTo>
                  <a:cubicBezTo>
                    <a:pt x="1353101" y="434039"/>
                    <a:pt x="1346796" y="448167"/>
                    <a:pt x="1335505" y="457200"/>
                  </a:cubicBezTo>
                  <a:cubicBezTo>
                    <a:pt x="1328105" y="463120"/>
                    <a:pt x="1253848" y="480942"/>
                    <a:pt x="1251284" y="481263"/>
                  </a:cubicBezTo>
                  <a:cubicBezTo>
                    <a:pt x="1203364" y="487253"/>
                    <a:pt x="1155031" y="489284"/>
                    <a:pt x="1106905" y="493295"/>
                  </a:cubicBezTo>
                  <a:cubicBezTo>
                    <a:pt x="1102895" y="505326"/>
                    <a:pt x="1098358" y="517195"/>
                    <a:pt x="1094874" y="529389"/>
                  </a:cubicBezTo>
                  <a:cubicBezTo>
                    <a:pt x="1089734" y="547379"/>
                    <a:pt x="1080426" y="594379"/>
                    <a:pt x="1070810" y="613611"/>
                  </a:cubicBezTo>
                  <a:cubicBezTo>
                    <a:pt x="1064343" y="626544"/>
                    <a:pt x="1054768" y="637674"/>
                    <a:pt x="1046747" y="649705"/>
                  </a:cubicBezTo>
                  <a:cubicBezTo>
                    <a:pt x="1042737" y="661737"/>
                    <a:pt x="1040388" y="674456"/>
                    <a:pt x="1034716" y="685800"/>
                  </a:cubicBezTo>
                  <a:cubicBezTo>
                    <a:pt x="1028249" y="698734"/>
                    <a:pt x="1016349" y="708604"/>
                    <a:pt x="1010653" y="721895"/>
                  </a:cubicBezTo>
                  <a:cubicBezTo>
                    <a:pt x="1004139" y="737094"/>
                    <a:pt x="1001864" y="753806"/>
                    <a:pt x="998621" y="770021"/>
                  </a:cubicBezTo>
                  <a:cubicBezTo>
                    <a:pt x="993837" y="793943"/>
                    <a:pt x="997499" y="820391"/>
                    <a:pt x="986589" y="842211"/>
                  </a:cubicBezTo>
                  <a:cubicBezTo>
                    <a:pt x="980122" y="855144"/>
                    <a:pt x="962526" y="858253"/>
                    <a:pt x="950495" y="866274"/>
                  </a:cubicBezTo>
                  <a:cubicBezTo>
                    <a:pt x="902369" y="862263"/>
                    <a:pt x="854339" y="856849"/>
                    <a:pt x="806116" y="854242"/>
                  </a:cubicBezTo>
                  <a:cubicBezTo>
                    <a:pt x="476878" y="836445"/>
                    <a:pt x="602514" y="874608"/>
                    <a:pt x="469231" y="830179"/>
                  </a:cubicBezTo>
                  <a:cubicBezTo>
                    <a:pt x="386817" y="747764"/>
                    <a:pt x="425357" y="776866"/>
                    <a:pt x="360947" y="733926"/>
                  </a:cubicBezTo>
                  <a:cubicBezTo>
                    <a:pt x="318787" y="747980"/>
                    <a:pt x="320302" y="741497"/>
                    <a:pt x="288758" y="782053"/>
                  </a:cubicBezTo>
                  <a:cubicBezTo>
                    <a:pt x="250093" y="831765"/>
                    <a:pt x="255953" y="855454"/>
                    <a:pt x="204537" y="878305"/>
                  </a:cubicBezTo>
                  <a:cubicBezTo>
                    <a:pt x="181358" y="888607"/>
                    <a:pt x="156410" y="894347"/>
                    <a:pt x="132347" y="902368"/>
                  </a:cubicBezTo>
                  <a:lnTo>
                    <a:pt x="96253" y="914400"/>
                  </a:lnTo>
                  <a:lnTo>
                    <a:pt x="60158" y="926432"/>
                  </a:lnTo>
                  <a:lnTo>
                    <a:pt x="24063" y="938463"/>
                  </a:lnTo>
                  <a:cubicBezTo>
                    <a:pt x="20052" y="962526"/>
                    <a:pt x="17323" y="986839"/>
                    <a:pt x="12031" y="1010653"/>
                  </a:cubicBezTo>
                  <a:cubicBezTo>
                    <a:pt x="9280" y="1023033"/>
                    <a:pt x="0" y="1046747"/>
                    <a:pt x="0" y="104674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6"/>
            <p:cNvSpPr/>
            <p:nvPr/>
          </p:nvSpPr>
          <p:spPr>
            <a:xfrm>
              <a:off x="300788" y="4186990"/>
              <a:ext cx="1455822" cy="264695"/>
            </a:xfrm>
            <a:custGeom>
              <a:avLst/>
              <a:gdLst>
                <a:gd name="connsiteX0" fmla="*/ 0 w 1455822"/>
                <a:gd name="connsiteY0" fmla="*/ 0 h 264695"/>
                <a:gd name="connsiteX1" fmla="*/ 120316 w 1455822"/>
                <a:gd name="connsiteY1" fmla="*/ 84221 h 264695"/>
                <a:gd name="connsiteX2" fmla="*/ 192506 w 1455822"/>
                <a:gd name="connsiteY2" fmla="*/ 132348 h 264695"/>
                <a:gd name="connsiteX3" fmla="*/ 300790 w 1455822"/>
                <a:gd name="connsiteY3" fmla="*/ 168442 h 264695"/>
                <a:gd name="connsiteX4" fmla="*/ 336885 w 1455822"/>
                <a:gd name="connsiteY4" fmla="*/ 180474 h 264695"/>
                <a:gd name="connsiteX5" fmla="*/ 481264 w 1455822"/>
                <a:gd name="connsiteY5" fmla="*/ 168442 h 264695"/>
                <a:gd name="connsiteX6" fmla="*/ 553453 w 1455822"/>
                <a:gd name="connsiteY6" fmla="*/ 120316 h 264695"/>
                <a:gd name="connsiteX7" fmla="*/ 589548 w 1455822"/>
                <a:gd name="connsiteY7" fmla="*/ 108285 h 264695"/>
                <a:gd name="connsiteX8" fmla="*/ 661737 w 1455822"/>
                <a:gd name="connsiteY8" fmla="*/ 132348 h 264695"/>
                <a:gd name="connsiteX9" fmla="*/ 697832 w 1455822"/>
                <a:gd name="connsiteY9" fmla="*/ 156411 h 264695"/>
                <a:gd name="connsiteX10" fmla="*/ 770022 w 1455822"/>
                <a:gd name="connsiteY10" fmla="*/ 180474 h 264695"/>
                <a:gd name="connsiteX11" fmla="*/ 806116 w 1455822"/>
                <a:gd name="connsiteY11" fmla="*/ 204537 h 264695"/>
                <a:gd name="connsiteX12" fmla="*/ 902369 w 1455822"/>
                <a:gd name="connsiteY12" fmla="*/ 228600 h 264695"/>
                <a:gd name="connsiteX13" fmla="*/ 938464 w 1455822"/>
                <a:gd name="connsiteY13" fmla="*/ 240632 h 264695"/>
                <a:gd name="connsiteX14" fmla="*/ 1070811 w 1455822"/>
                <a:gd name="connsiteY14" fmla="*/ 252663 h 264695"/>
                <a:gd name="connsiteX15" fmla="*/ 1130969 w 1455822"/>
                <a:gd name="connsiteY15" fmla="*/ 264695 h 264695"/>
                <a:gd name="connsiteX16" fmla="*/ 1263316 w 1455822"/>
                <a:gd name="connsiteY16" fmla="*/ 240632 h 264695"/>
                <a:gd name="connsiteX17" fmla="*/ 1335506 w 1455822"/>
                <a:gd name="connsiteY17" fmla="*/ 216569 h 264695"/>
                <a:gd name="connsiteX18" fmla="*/ 1371600 w 1455822"/>
                <a:gd name="connsiteY18" fmla="*/ 204537 h 264695"/>
                <a:gd name="connsiteX19" fmla="*/ 1455822 w 1455822"/>
                <a:gd name="connsiteY19" fmla="*/ 204537 h 26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55822" h="264695">
                  <a:moveTo>
                    <a:pt x="0" y="0"/>
                  </a:moveTo>
                  <a:cubicBezTo>
                    <a:pt x="98477" y="78782"/>
                    <a:pt x="19872" y="20302"/>
                    <a:pt x="120316" y="84221"/>
                  </a:cubicBezTo>
                  <a:cubicBezTo>
                    <a:pt x="144715" y="99748"/>
                    <a:pt x="165070" y="123203"/>
                    <a:pt x="192506" y="132348"/>
                  </a:cubicBezTo>
                  <a:lnTo>
                    <a:pt x="300790" y="168442"/>
                  </a:lnTo>
                  <a:lnTo>
                    <a:pt x="336885" y="180474"/>
                  </a:lnTo>
                  <a:cubicBezTo>
                    <a:pt x="385011" y="176463"/>
                    <a:pt x="434733" y="181367"/>
                    <a:pt x="481264" y="168442"/>
                  </a:cubicBezTo>
                  <a:cubicBezTo>
                    <a:pt x="509129" y="160702"/>
                    <a:pt x="526017" y="129461"/>
                    <a:pt x="553453" y="120316"/>
                  </a:cubicBezTo>
                  <a:lnTo>
                    <a:pt x="589548" y="108285"/>
                  </a:lnTo>
                  <a:cubicBezTo>
                    <a:pt x="613611" y="116306"/>
                    <a:pt x="640632" y="118278"/>
                    <a:pt x="661737" y="132348"/>
                  </a:cubicBezTo>
                  <a:cubicBezTo>
                    <a:pt x="673769" y="140369"/>
                    <a:pt x="684618" y="150538"/>
                    <a:pt x="697832" y="156411"/>
                  </a:cubicBezTo>
                  <a:cubicBezTo>
                    <a:pt x="721011" y="166713"/>
                    <a:pt x="748917" y="166404"/>
                    <a:pt x="770022" y="180474"/>
                  </a:cubicBezTo>
                  <a:cubicBezTo>
                    <a:pt x="782053" y="188495"/>
                    <a:pt x="792527" y="199595"/>
                    <a:pt x="806116" y="204537"/>
                  </a:cubicBezTo>
                  <a:cubicBezTo>
                    <a:pt x="837197" y="215839"/>
                    <a:pt x="870994" y="218142"/>
                    <a:pt x="902369" y="228600"/>
                  </a:cubicBezTo>
                  <a:cubicBezTo>
                    <a:pt x="914401" y="232611"/>
                    <a:pt x="925909" y="238838"/>
                    <a:pt x="938464" y="240632"/>
                  </a:cubicBezTo>
                  <a:cubicBezTo>
                    <a:pt x="982316" y="246897"/>
                    <a:pt x="1026695" y="248653"/>
                    <a:pt x="1070811" y="252663"/>
                  </a:cubicBezTo>
                  <a:cubicBezTo>
                    <a:pt x="1090864" y="256674"/>
                    <a:pt x="1110519" y="264695"/>
                    <a:pt x="1130969" y="264695"/>
                  </a:cubicBezTo>
                  <a:cubicBezTo>
                    <a:pt x="1140135" y="264695"/>
                    <a:pt x="1248977" y="244543"/>
                    <a:pt x="1263316" y="240632"/>
                  </a:cubicBezTo>
                  <a:cubicBezTo>
                    <a:pt x="1287787" y="233958"/>
                    <a:pt x="1311443" y="224590"/>
                    <a:pt x="1335506" y="216569"/>
                  </a:cubicBezTo>
                  <a:cubicBezTo>
                    <a:pt x="1347537" y="212558"/>
                    <a:pt x="1358918" y="204537"/>
                    <a:pt x="1371600" y="204537"/>
                  </a:cubicBezTo>
                  <a:lnTo>
                    <a:pt x="1455822" y="20453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Freeform 8"/>
            <p:cNvSpPr/>
            <p:nvPr/>
          </p:nvSpPr>
          <p:spPr>
            <a:xfrm>
              <a:off x="757987" y="6460960"/>
              <a:ext cx="2658979" cy="204536"/>
            </a:xfrm>
            <a:custGeom>
              <a:avLst/>
              <a:gdLst>
                <a:gd name="connsiteX0" fmla="*/ 0 w 2658979"/>
                <a:gd name="connsiteY0" fmla="*/ 180473 h 204536"/>
                <a:gd name="connsiteX1" fmla="*/ 108285 w 2658979"/>
                <a:gd name="connsiteY1" fmla="*/ 156410 h 204536"/>
                <a:gd name="connsiteX2" fmla="*/ 192506 w 2658979"/>
                <a:gd name="connsiteY2" fmla="*/ 108284 h 204536"/>
                <a:gd name="connsiteX3" fmla="*/ 240632 w 2658979"/>
                <a:gd name="connsiteY3" fmla="*/ 96252 h 204536"/>
                <a:gd name="connsiteX4" fmla="*/ 312822 w 2658979"/>
                <a:gd name="connsiteY4" fmla="*/ 72189 h 204536"/>
                <a:gd name="connsiteX5" fmla="*/ 517358 w 2658979"/>
                <a:gd name="connsiteY5" fmla="*/ 48126 h 204536"/>
                <a:gd name="connsiteX6" fmla="*/ 565485 w 2658979"/>
                <a:gd name="connsiteY6" fmla="*/ 36094 h 204536"/>
                <a:gd name="connsiteX7" fmla="*/ 986590 w 2658979"/>
                <a:gd name="connsiteY7" fmla="*/ 24063 h 204536"/>
                <a:gd name="connsiteX8" fmla="*/ 1034716 w 2658979"/>
                <a:gd name="connsiteY8" fmla="*/ 12031 h 204536"/>
                <a:gd name="connsiteX9" fmla="*/ 1070811 w 2658979"/>
                <a:gd name="connsiteY9" fmla="*/ 0 h 204536"/>
                <a:gd name="connsiteX10" fmla="*/ 1299411 w 2658979"/>
                <a:gd name="connsiteY10" fmla="*/ 12031 h 204536"/>
                <a:gd name="connsiteX11" fmla="*/ 1407695 w 2658979"/>
                <a:gd name="connsiteY11" fmla="*/ 36094 h 204536"/>
                <a:gd name="connsiteX12" fmla="*/ 1443790 w 2658979"/>
                <a:gd name="connsiteY12" fmla="*/ 48126 h 204536"/>
                <a:gd name="connsiteX13" fmla="*/ 1696453 w 2658979"/>
                <a:gd name="connsiteY13" fmla="*/ 60157 h 204536"/>
                <a:gd name="connsiteX14" fmla="*/ 1888958 w 2658979"/>
                <a:gd name="connsiteY14" fmla="*/ 84221 h 204536"/>
                <a:gd name="connsiteX15" fmla="*/ 1973179 w 2658979"/>
                <a:gd name="connsiteY15" fmla="*/ 96252 h 204536"/>
                <a:gd name="connsiteX16" fmla="*/ 2189748 w 2658979"/>
                <a:gd name="connsiteY16" fmla="*/ 120315 h 204536"/>
                <a:gd name="connsiteX17" fmla="*/ 2394285 w 2658979"/>
                <a:gd name="connsiteY17" fmla="*/ 132347 h 204536"/>
                <a:gd name="connsiteX18" fmla="*/ 2466474 w 2658979"/>
                <a:gd name="connsiteY18" fmla="*/ 156410 h 204536"/>
                <a:gd name="connsiteX19" fmla="*/ 2502569 w 2658979"/>
                <a:gd name="connsiteY19" fmla="*/ 168442 h 204536"/>
                <a:gd name="connsiteX20" fmla="*/ 2538664 w 2658979"/>
                <a:gd name="connsiteY20" fmla="*/ 192505 h 204536"/>
                <a:gd name="connsiteX21" fmla="*/ 2658979 w 2658979"/>
                <a:gd name="connsiteY21" fmla="*/ 204536 h 204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58979" h="204536">
                  <a:moveTo>
                    <a:pt x="0" y="180473"/>
                  </a:moveTo>
                  <a:cubicBezTo>
                    <a:pt x="16342" y="177205"/>
                    <a:pt x="88861" y="163694"/>
                    <a:pt x="108285" y="156410"/>
                  </a:cubicBezTo>
                  <a:cubicBezTo>
                    <a:pt x="308097" y="81480"/>
                    <a:pt x="29621" y="178092"/>
                    <a:pt x="192506" y="108284"/>
                  </a:cubicBezTo>
                  <a:cubicBezTo>
                    <a:pt x="207705" y="101770"/>
                    <a:pt x="224794" y="101004"/>
                    <a:pt x="240632" y="96252"/>
                  </a:cubicBezTo>
                  <a:cubicBezTo>
                    <a:pt x="264927" y="88963"/>
                    <a:pt x="287583" y="74713"/>
                    <a:pt x="312822" y="72189"/>
                  </a:cubicBezTo>
                  <a:cubicBezTo>
                    <a:pt x="377334" y="65737"/>
                    <a:pt x="452354" y="59945"/>
                    <a:pt x="517358" y="48126"/>
                  </a:cubicBezTo>
                  <a:cubicBezTo>
                    <a:pt x="533627" y="45168"/>
                    <a:pt x="548971" y="36941"/>
                    <a:pt x="565485" y="36094"/>
                  </a:cubicBezTo>
                  <a:cubicBezTo>
                    <a:pt x="705726" y="28902"/>
                    <a:pt x="846222" y="28073"/>
                    <a:pt x="986590" y="24063"/>
                  </a:cubicBezTo>
                  <a:cubicBezTo>
                    <a:pt x="1002632" y="20052"/>
                    <a:pt x="1018816" y="16574"/>
                    <a:pt x="1034716" y="12031"/>
                  </a:cubicBezTo>
                  <a:cubicBezTo>
                    <a:pt x="1046910" y="8547"/>
                    <a:pt x="1058129" y="0"/>
                    <a:pt x="1070811" y="0"/>
                  </a:cubicBezTo>
                  <a:cubicBezTo>
                    <a:pt x="1147116" y="0"/>
                    <a:pt x="1223211" y="8021"/>
                    <a:pt x="1299411" y="12031"/>
                  </a:cubicBezTo>
                  <a:cubicBezTo>
                    <a:pt x="1380666" y="39117"/>
                    <a:pt x="1280646" y="7861"/>
                    <a:pt x="1407695" y="36094"/>
                  </a:cubicBezTo>
                  <a:cubicBezTo>
                    <a:pt x="1420076" y="38845"/>
                    <a:pt x="1431151" y="47073"/>
                    <a:pt x="1443790" y="48126"/>
                  </a:cubicBezTo>
                  <a:cubicBezTo>
                    <a:pt x="1527815" y="55128"/>
                    <a:pt x="1612232" y="56147"/>
                    <a:pt x="1696453" y="60157"/>
                  </a:cubicBezTo>
                  <a:cubicBezTo>
                    <a:pt x="1816066" y="84080"/>
                    <a:pt x="1701547" y="63398"/>
                    <a:pt x="1888958" y="84221"/>
                  </a:cubicBezTo>
                  <a:cubicBezTo>
                    <a:pt x="1917143" y="87353"/>
                    <a:pt x="1945105" y="92242"/>
                    <a:pt x="1973179" y="96252"/>
                  </a:cubicBezTo>
                  <a:cubicBezTo>
                    <a:pt x="2065847" y="127142"/>
                    <a:pt x="1999589" y="108430"/>
                    <a:pt x="2189748" y="120315"/>
                  </a:cubicBezTo>
                  <a:lnTo>
                    <a:pt x="2394285" y="132347"/>
                  </a:lnTo>
                  <a:lnTo>
                    <a:pt x="2466474" y="156410"/>
                  </a:lnTo>
                  <a:cubicBezTo>
                    <a:pt x="2478506" y="160421"/>
                    <a:pt x="2492016" y="161407"/>
                    <a:pt x="2502569" y="168442"/>
                  </a:cubicBezTo>
                  <a:cubicBezTo>
                    <a:pt x="2514601" y="176463"/>
                    <a:pt x="2524574" y="189254"/>
                    <a:pt x="2538664" y="192505"/>
                  </a:cubicBezTo>
                  <a:cubicBezTo>
                    <a:pt x="2577937" y="201568"/>
                    <a:pt x="2658979" y="204536"/>
                    <a:pt x="2658979" y="20453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0" name="Freeform 59"/>
            <p:cNvSpPr>
              <a:spLocks/>
            </p:cNvSpPr>
            <p:nvPr/>
          </p:nvSpPr>
          <p:spPr bwMode="auto">
            <a:xfrm rot="2165886">
              <a:off x="1134579" y="1367547"/>
              <a:ext cx="1079248" cy="1086478"/>
            </a:xfrm>
            <a:custGeom>
              <a:avLst/>
              <a:gdLst>
                <a:gd name="T0" fmla="*/ 783 w 818"/>
                <a:gd name="T1" fmla="*/ 349 h 523"/>
                <a:gd name="T2" fmla="*/ 818 w 818"/>
                <a:gd name="T3" fmla="*/ 459 h 523"/>
                <a:gd name="T4" fmla="*/ 703 w 818"/>
                <a:gd name="T5" fmla="*/ 509 h 523"/>
                <a:gd name="T6" fmla="*/ 656 w 818"/>
                <a:gd name="T7" fmla="*/ 521 h 523"/>
                <a:gd name="T8" fmla="*/ 591 w 818"/>
                <a:gd name="T9" fmla="*/ 492 h 523"/>
                <a:gd name="T10" fmla="*/ 571 w 818"/>
                <a:gd name="T11" fmla="*/ 506 h 523"/>
                <a:gd name="T12" fmla="*/ 548 w 818"/>
                <a:gd name="T13" fmla="*/ 499 h 523"/>
                <a:gd name="T14" fmla="*/ 504 w 818"/>
                <a:gd name="T15" fmla="*/ 495 h 523"/>
                <a:gd name="T16" fmla="*/ 387 w 818"/>
                <a:gd name="T17" fmla="*/ 486 h 523"/>
                <a:gd name="T18" fmla="*/ 353 w 818"/>
                <a:gd name="T19" fmla="*/ 408 h 523"/>
                <a:gd name="T20" fmla="*/ 284 w 818"/>
                <a:gd name="T21" fmla="*/ 277 h 523"/>
                <a:gd name="T22" fmla="*/ 238 w 818"/>
                <a:gd name="T23" fmla="*/ 139 h 523"/>
                <a:gd name="T24" fmla="*/ 115 w 818"/>
                <a:gd name="T25" fmla="*/ 147 h 523"/>
                <a:gd name="T26" fmla="*/ 0 w 818"/>
                <a:gd name="T27" fmla="*/ 85 h 523"/>
                <a:gd name="T28" fmla="*/ 108 w 818"/>
                <a:gd name="T29" fmla="*/ 47 h 523"/>
                <a:gd name="T30" fmla="*/ 169 w 818"/>
                <a:gd name="T31" fmla="*/ 39 h 523"/>
                <a:gd name="T32" fmla="*/ 284 w 818"/>
                <a:gd name="T33" fmla="*/ 1 h 523"/>
                <a:gd name="T34" fmla="*/ 415 w 818"/>
                <a:gd name="T35" fmla="*/ 32 h 523"/>
                <a:gd name="T36" fmla="*/ 438 w 818"/>
                <a:gd name="T37" fmla="*/ 131 h 523"/>
                <a:gd name="T38" fmla="*/ 511 w 818"/>
                <a:gd name="T39" fmla="*/ 254 h 523"/>
                <a:gd name="T40" fmla="*/ 629 w 818"/>
                <a:gd name="T41" fmla="*/ 301 h 523"/>
                <a:gd name="T42" fmla="*/ 723 w 818"/>
                <a:gd name="T43" fmla="*/ 315 h 523"/>
                <a:gd name="T44" fmla="*/ 783 w 818"/>
                <a:gd name="T45" fmla="*/ 349 h 523"/>
                <a:gd name="connsiteX0" fmla="*/ 8260 w 8688"/>
                <a:gd name="connsiteY0" fmla="*/ 8852 h 12146"/>
                <a:gd name="connsiteX1" fmla="*/ 8688 w 8688"/>
                <a:gd name="connsiteY1" fmla="*/ 10955 h 12146"/>
                <a:gd name="connsiteX2" fmla="*/ 7282 w 8688"/>
                <a:gd name="connsiteY2" fmla="*/ 11911 h 12146"/>
                <a:gd name="connsiteX3" fmla="*/ 6708 w 8688"/>
                <a:gd name="connsiteY3" fmla="*/ 12141 h 12146"/>
                <a:gd name="connsiteX4" fmla="*/ 5913 w 8688"/>
                <a:gd name="connsiteY4" fmla="*/ 11586 h 12146"/>
                <a:gd name="connsiteX5" fmla="*/ 5668 w 8688"/>
                <a:gd name="connsiteY5" fmla="*/ 11854 h 12146"/>
                <a:gd name="connsiteX6" fmla="*/ 5387 w 8688"/>
                <a:gd name="connsiteY6" fmla="*/ 11720 h 12146"/>
                <a:gd name="connsiteX7" fmla="*/ 4849 w 8688"/>
                <a:gd name="connsiteY7" fmla="*/ 11644 h 12146"/>
                <a:gd name="connsiteX8" fmla="*/ 3419 w 8688"/>
                <a:gd name="connsiteY8" fmla="*/ 11472 h 12146"/>
                <a:gd name="connsiteX9" fmla="*/ 3003 w 8688"/>
                <a:gd name="connsiteY9" fmla="*/ 9980 h 12146"/>
                <a:gd name="connsiteX10" fmla="*/ 2160 w 8688"/>
                <a:gd name="connsiteY10" fmla="*/ 7475 h 12146"/>
                <a:gd name="connsiteX11" fmla="*/ 1598 w 8688"/>
                <a:gd name="connsiteY11" fmla="*/ 4837 h 12146"/>
                <a:gd name="connsiteX12" fmla="*/ 94 w 8688"/>
                <a:gd name="connsiteY12" fmla="*/ 4990 h 12146"/>
                <a:gd name="connsiteX13" fmla="*/ 1018 w 8688"/>
                <a:gd name="connsiteY13" fmla="*/ 1 h 12146"/>
                <a:gd name="connsiteX14" fmla="*/ 8 w 8688"/>
                <a:gd name="connsiteY14" fmla="*/ 3078 h 12146"/>
                <a:gd name="connsiteX15" fmla="*/ 754 w 8688"/>
                <a:gd name="connsiteY15" fmla="*/ 2925 h 12146"/>
                <a:gd name="connsiteX16" fmla="*/ 2160 w 8688"/>
                <a:gd name="connsiteY16" fmla="*/ 2198 h 12146"/>
                <a:gd name="connsiteX17" fmla="*/ 3761 w 8688"/>
                <a:gd name="connsiteY17" fmla="*/ 2791 h 12146"/>
                <a:gd name="connsiteX18" fmla="*/ 4043 w 8688"/>
                <a:gd name="connsiteY18" fmla="*/ 4684 h 12146"/>
                <a:gd name="connsiteX19" fmla="*/ 4935 w 8688"/>
                <a:gd name="connsiteY19" fmla="*/ 7036 h 12146"/>
                <a:gd name="connsiteX20" fmla="*/ 6377 w 8688"/>
                <a:gd name="connsiteY20" fmla="*/ 7934 h 12146"/>
                <a:gd name="connsiteX21" fmla="*/ 7527 w 8688"/>
                <a:gd name="connsiteY21" fmla="*/ 8202 h 12146"/>
                <a:gd name="connsiteX22" fmla="*/ 8260 w 8688"/>
                <a:gd name="connsiteY22" fmla="*/ 8852 h 12146"/>
                <a:gd name="connsiteX0" fmla="*/ 9507 w 10000"/>
                <a:gd name="connsiteY0" fmla="*/ 7288 h 10000"/>
                <a:gd name="connsiteX1" fmla="*/ 10000 w 10000"/>
                <a:gd name="connsiteY1" fmla="*/ 9019 h 10000"/>
                <a:gd name="connsiteX2" fmla="*/ 8382 w 10000"/>
                <a:gd name="connsiteY2" fmla="*/ 9807 h 10000"/>
                <a:gd name="connsiteX3" fmla="*/ 7721 w 10000"/>
                <a:gd name="connsiteY3" fmla="*/ 9996 h 10000"/>
                <a:gd name="connsiteX4" fmla="*/ 6806 w 10000"/>
                <a:gd name="connsiteY4" fmla="*/ 9539 h 10000"/>
                <a:gd name="connsiteX5" fmla="*/ 6524 w 10000"/>
                <a:gd name="connsiteY5" fmla="*/ 9760 h 10000"/>
                <a:gd name="connsiteX6" fmla="*/ 6201 w 10000"/>
                <a:gd name="connsiteY6" fmla="*/ 9649 h 10000"/>
                <a:gd name="connsiteX7" fmla="*/ 5581 w 10000"/>
                <a:gd name="connsiteY7" fmla="*/ 9587 h 10000"/>
                <a:gd name="connsiteX8" fmla="*/ 3935 w 10000"/>
                <a:gd name="connsiteY8" fmla="*/ 9445 h 10000"/>
                <a:gd name="connsiteX9" fmla="*/ 3456 w 10000"/>
                <a:gd name="connsiteY9" fmla="*/ 8217 h 10000"/>
                <a:gd name="connsiteX10" fmla="*/ 2486 w 10000"/>
                <a:gd name="connsiteY10" fmla="*/ 6154 h 10000"/>
                <a:gd name="connsiteX11" fmla="*/ 1839 w 10000"/>
                <a:gd name="connsiteY11" fmla="*/ 3982 h 10000"/>
                <a:gd name="connsiteX12" fmla="*/ 108 w 10000"/>
                <a:gd name="connsiteY12" fmla="*/ 4108 h 10000"/>
                <a:gd name="connsiteX13" fmla="*/ 1172 w 10000"/>
                <a:gd name="connsiteY13" fmla="*/ 1 h 10000"/>
                <a:gd name="connsiteX14" fmla="*/ 9 w 10000"/>
                <a:gd name="connsiteY14" fmla="*/ 2534 h 10000"/>
                <a:gd name="connsiteX15" fmla="*/ 2131 w 10000"/>
                <a:gd name="connsiteY15" fmla="*/ 829 h 10000"/>
                <a:gd name="connsiteX16" fmla="*/ 2486 w 10000"/>
                <a:gd name="connsiteY16" fmla="*/ 1810 h 10000"/>
                <a:gd name="connsiteX17" fmla="*/ 4329 w 10000"/>
                <a:gd name="connsiteY17" fmla="*/ 2298 h 10000"/>
                <a:gd name="connsiteX18" fmla="*/ 4654 w 10000"/>
                <a:gd name="connsiteY18" fmla="*/ 3856 h 10000"/>
                <a:gd name="connsiteX19" fmla="*/ 5680 w 10000"/>
                <a:gd name="connsiteY19" fmla="*/ 5793 h 10000"/>
                <a:gd name="connsiteX20" fmla="*/ 7340 w 10000"/>
                <a:gd name="connsiteY20" fmla="*/ 6532 h 10000"/>
                <a:gd name="connsiteX21" fmla="*/ 8664 w 10000"/>
                <a:gd name="connsiteY21" fmla="*/ 6753 h 10000"/>
                <a:gd name="connsiteX22" fmla="*/ 9507 w 10000"/>
                <a:gd name="connsiteY22" fmla="*/ 7288 h 10000"/>
                <a:gd name="connsiteX0" fmla="*/ 9466 w 9959"/>
                <a:gd name="connsiteY0" fmla="*/ 8049 h 10761"/>
                <a:gd name="connsiteX1" fmla="*/ 9959 w 9959"/>
                <a:gd name="connsiteY1" fmla="*/ 9780 h 10761"/>
                <a:gd name="connsiteX2" fmla="*/ 8341 w 9959"/>
                <a:gd name="connsiteY2" fmla="*/ 10568 h 10761"/>
                <a:gd name="connsiteX3" fmla="*/ 7680 w 9959"/>
                <a:gd name="connsiteY3" fmla="*/ 10757 h 10761"/>
                <a:gd name="connsiteX4" fmla="*/ 6765 w 9959"/>
                <a:gd name="connsiteY4" fmla="*/ 10300 h 10761"/>
                <a:gd name="connsiteX5" fmla="*/ 6483 w 9959"/>
                <a:gd name="connsiteY5" fmla="*/ 10521 h 10761"/>
                <a:gd name="connsiteX6" fmla="*/ 6160 w 9959"/>
                <a:gd name="connsiteY6" fmla="*/ 10410 h 10761"/>
                <a:gd name="connsiteX7" fmla="*/ 5540 w 9959"/>
                <a:gd name="connsiteY7" fmla="*/ 10348 h 10761"/>
                <a:gd name="connsiteX8" fmla="*/ 3894 w 9959"/>
                <a:gd name="connsiteY8" fmla="*/ 10206 h 10761"/>
                <a:gd name="connsiteX9" fmla="*/ 3415 w 9959"/>
                <a:gd name="connsiteY9" fmla="*/ 8978 h 10761"/>
                <a:gd name="connsiteX10" fmla="*/ 2445 w 9959"/>
                <a:gd name="connsiteY10" fmla="*/ 6915 h 10761"/>
                <a:gd name="connsiteX11" fmla="*/ 1798 w 9959"/>
                <a:gd name="connsiteY11" fmla="*/ 4743 h 10761"/>
                <a:gd name="connsiteX12" fmla="*/ 67 w 9959"/>
                <a:gd name="connsiteY12" fmla="*/ 4869 h 10761"/>
                <a:gd name="connsiteX13" fmla="*/ 1131 w 9959"/>
                <a:gd name="connsiteY13" fmla="*/ 762 h 10761"/>
                <a:gd name="connsiteX14" fmla="*/ 2429 w 9959"/>
                <a:gd name="connsiteY14" fmla="*/ 41 h 10761"/>
                <a:gd name="connsiteX15" fmla="*/ 2090 w 9959"/>
                <a:gd name="connsiteY15" fmla="*/ 1590 h 10761"/>
                <a:gd name="connsiteX16" fmla="*/ 2445 w 9959"/>
                <a:gd name="connsiteY16" fmla="*/ 2571 h 10761"/>
                <a:gd name="connsiteX17" fmla="*/ 4288 w 9959"/>
                <a:gd name="connsiteY17" fmla="*/ 3059 h 10761"/>
                <a:gd name="connsiteX18" fmla="*/ 4613 w 9959"/>
                <a:gd name="connsiteY18" fmla="*/ 4617 h 10761"/>
                <a:gd name="connsiteX19" fmla="*/ 5639 w 9959"/>
                <a:gd name="connsiteY19" fmla="*/ 6554 h 10761"/>
                <a:gd name="connsiteX20" fmla="*/ 7299 w 9959"/>
                <a:gd name="connsiteY20" fmla="*/ 7293 h 10761"/>
                <a:gd name="connsiteX21" fmla="*/ 8623 w 9959"/>
                <a:gd name="connsiteY21" fmla="*/ 7514 h 10761"/>
                <a:gd name="connsiteX22" fmla="*/ 9466 w 9959"/>
                <a:gd name="connsiteY22" fmla="*/ 8049 h 10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59" h="10761">
                  <a:moveTo>
                    <a:pt x="9466" y="8049"/>
                  </a:moveTo>
                  <a:cubicBezTo>
                    <a:pt x="9326" y="8569"/>
                    <a:pt x="9875" y="9245"/>
                    <a:pt x="9959" y="9780"/>
                  </a:cubicBezTo>
                  <a:cubicBezTo>
                    <a:pt x="9762" y="10442"/>
                    <a:pt x="8861" y="10395"/>
                    <a:pt x="8341" y="10568"/>
                  </a:cubicBezTo>
                  <a:cubicBezTo>
                    <a:pt x="8101" y="10647"/>
                    <a:pt x="7961" y="10788"/>
                    <a:pt x="7680" y="10757"/>
                  </a:cubicBezTo>
                  <a:cubicBezTo>
                    <a:pt x="7398" y="10726"/>
                    <a:pt x="6948" y="10410"/>
                    <a:pt x="6765" y="10300"/>
                  </a:cubicBezTo>
                  <a:cubicBezTo>
                    <a:pt x="6666" y="10379"/>
                    <a:pt x="6610" y="10505"/>
                    <a:pt x="6483" y="10521"/>
                  </a:cubicBezTo>
                  <a:cubicBezTo>
                    <a:pt x="6371" y="10536"/>
                    <a:pt x="6272" y="10426"/>
                    <a:pt x="6160" y="10410"/>
                  </a:cubicBezTo>
                  <a:cubicBezTo>
                    <a:pt x="5372" y="10348"/>
                    <a:pt x="6371" y="10678"/>
                    <a:pt x="5540" y="10348"/>
                  </a:cubicBezTo>
                  <a:cubicBezTo>
                    <a:pt x="4977" y="10474"/>
                    <a:pt x="4443" y="10395"/>
                    <a:pt x="3894" y="10206"/>
                  </a:cubicBezTo>
                  <a:cubicBezTo>
                    <a:pt x="3177" y="9544"/>
                    <a:pt x="3571" y="9954"/>
                    <a:pt x="3415" y="8978"/>
                  </a:cubicBezTo>
                  <a:cubicBezTo>
                    <a:pt x="2741" y="8522"/>
                    <a:pt x="3162" y="7167"/>
                    <a:pt x="2445" y="6915"/>
                  </a:cubicBezTo>
                  <a:cubicBezTo>
                    <a:pt x="1713" y="7231"/>
                    <a:pt x="2586" y="4696"/>
                    <a:pt x="1798" y="4743"/>
                  </a:cubicBezTo>
                  <a:cubicBezTo>
                    <a:pt x="1446" y="4759"/>
                    <a:pt x="433" y="4759"/>
                    <a:pt x="67" y="4869"/>
                  </a:cubicBezTo>
                  <a:cubicBezTo>
                    <a:pt x="-326" y="4743"/>
                    <a:pt x="1145" y="1029"/>
                    <a:pt x="1131" y="762"/>
                  </a:cubicBezTo>
                  <a:cubicBezTo>
                    <a:pt x="1553" y="684"/>
                    <a:pt x="2289" y="513"/>
                    <a:pt x="2429" y="41"/>
                  </a:cubicBezTo>
                  <a:cubicBezTo>
                    <a:pt x="2894" y="-337"/>
                    <a:pt x="1667" y="2031"/>
                    <a:pt x="2090" y="1590"/>
                  </a:cubicBezTo>
                  <a:cubicBezTo>
                    <a:pt x="2386" y="1385"/>
                    <a:pt x="2079" y="2326"/>
                    <a:pt x="2445" y="2571"/>
                  </a:cubicBezTo>
                  <a:cubicBezTo>
                    <a:pt x="2811" y="2816"/>
                    <a:pt x="3923" y="2712"/>
                    <a:pt x="4288" y="3059"/>
                  </a:cubicBezTo>
                  <a:cubicBezTo>
                    <a:pt x="4837" y="4255"/>
                    <a:pt x="4161" y="3941"/>
                    <a:pt x="4613" y="4617"/>
                  </a:cubicBezTo>
                  <a:cubicBezTo>
                    <a:pt x="5836" y="6239"/>
                    <a:pt x="4570" y="5798"/>
                    <a:pt x="5639" y="6554"/>
                  </a:cubicBezTo>
                  <a:cubicBezTo>
                    <a:pt x="5836" y="6680"/>
                    <a:pt x="7299" y="7293"/>
                    <a:pt x="7299" y="7293"/>
                  </a:cubicBezTo>
                  <a:cubicBezTo>
                    <a:pt x="7848" y="7813"/>
                    <a:pt x="8101" y="6947"/>
                    <a:pt x="8623" y="7514"/>
                  </a:cubicBezTo>
                  <a:cubicBezTo>
                    <a:pt x="8833" y="7750"/>
                    <a:pt x="8650" y="7687"/>
                    <a:pt x="9466" y="8049"/>
                  </a:cubicBezTo>
                  <a:close/>
                </a:path>
              </a:pathLst>
            </a:custGeom>
            <a:solidFill>
              <a:srgbClr val="8FB3D7"/>
            </a:solidFill>
            <a:ln w="1905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pic>
          <p:nvPicPr>
            <p:cNvPr id="11" name="Picture 79" descr="Rur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992" y="3890199"/>
              <a:ext cx="690766" cy="4291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80"/>
            <p:cNvSpPr>
              <a:spLocks noChangeArrowheads="1"/>
            </p:cNvSpPr>
            <p:nvPr/>
          </p:nvSpPr>
          <p:spPr bwMode="auto">
            <a:xfrm>
              <a:off x="300788" y="3573379"/>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Rural</a:t>
              </a:r>
            </a:p>
          </p:txBody>
        </p:sp>
        <p:pic>
          <p:nvPicPr>
            <p:cNvPr id="13" name="Picture 75" descr="Graphi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0100" y="6020695"/>
              <a:ext cx="744136" cy="44821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76"/>
            <p:cNvSpPr>
              <a:spLocks noChangeArrowheads="1"/>
            </p:cNvSpPr>
            <p:nvPr/>
          </p:nvSpPr>
          <p:spPr bwMode="auto">
            <a:xfrm>
              <a:off x="2448674" y="5804537"/>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Urban</a:t>
              </a:r>
            </a:p>
          </p:txBody>
        </p:sp>
        <p:pic>
          <p:nvPicPr>
            <p:cNvPr id="15" name="Picture 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5401" y="4511108"/>
              <a:ext cx="831054" cy="494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74"/>
            <p:cNvSpPr>
              <a:spLocks noChangeArrowheads="1"/>
            </p:cNvSpPr>
            <p:nvPr/>
          </p:nvSpPr>
          <p:spPr bwMode="auto">
            <a:xfrm rot="21447434">
              <a:off x="2409970" y="4938404"/>
              <a:ext cx="968291" cy="216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Irrigation</a:t>
              </a:r>
            </a:p>
          </p:txBody>
        </p:sp>
        <p:pic>
          <p:nvPicPr>
            <p:cNvPr id="17" name="Picture 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788" y="2526632"/>
              <a:ext cx="831054" cy="494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ectangle 74"/>
            <p:cNvSpPr>
              <a:spLocks noChangeArrowheads="1"/>
            </p:cNvSpPr>
            <p:nvPr/>
          </p:nvSpPr>
          <p:spPr bwMode="auto">
            <a:xfrm>
              <a:off x="165467" y="3020935"/>
              <a:ext cx="968291" cy="216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Irrigation</a:t>
              </a:r>
            </a:p>
          </p:txBody>
        </p:sp>
        <p:pic>
          <p:nvPicPr>
            <p:cNvPr id="20" name="Picture 79" descr="Rur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4246" y="2909626"/>
              <a:ext cx="690766" cy="429138"/>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80"/>
            <p:cNvSpPr>
              <a:spLocks noChangeArrowheads="1"/>
            </p:cNvSpPr>
            <p:nvPr/>
          </p:nvSpPr>
          <p:spPr bwMode="auto">
            <a:xfrm>
              <a:off x="2607969" y="2617688"/>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Rural</a:t>
              </a:r>
            </a:p>
          </p:txBody>
        </p:sp>
        <p:sp>
          <p:nvSpPr>
            <p:cNvPr id="23" name="Freeform 81"/>
            <p:cNvSpPr>
              <a:spLocks/>
            </p:cNvSpPr>
            <p:nvPr/>
          </p:nvSpPr>
          <p:spPr bwMode="auto">
            <a:xfrm rot="14903300">
              <a:off x="426474" y="812175"/>
              <a:ext cx="209481" cy="171709"/>
            </a:xfrm>
            <a:custGeom>
              <a:avLst/>
              <a:gdLst>
                <a:gd name="T0" fmla="*/ 24 w 89"/>
                <a:gd name="T1" fmla="*/ 68 h 68"/>
                <a:gd name="T2" fmla="*/ 1 w 89"/>
                <a:gd name="T3" fmla="*/ 28 h 68"/>
                <a:gd name="T4" fmla="*/ 73 w 89"/>
                <a:gd name="T5" fmla="*/ 0 h 68"/>
                <a:gd name="T6" fmla="*/ 89 w 89"/>
                <a:gd name="T7" fmla="*/ 16 h 68"/>
                <a:gd name="T8" fmla="*/ 24 w 89"/>
                <a:gd name="T9" fmla="*/ 68 h 68"/>
              </a:gdLst>
              <a:ahLst/>
              <a:cxnLst>
                <a:cxn ang="0">
                  <a:pos x="T0" y="T1"/>
                </a:cxn>
                <a:cxn ang="0">
                  <a:pos x="T2" y="T3"/>
                </a:cxn>
                <a:cxn ang="0">
                  <a:pos x="T4" y="T5"/>
                </a:cxn>
                <a:cxn ang="0">
                  <a:pos x="T6" y="T7"/>
                </a:cxn>
                <a:cxn ang="0">
                  <a:pos x="T8" y="T9"/>
                </a:cxn>
              </a:cxnLst>
              <a:rect l="0" t="0" r="r" b="b"/>
              <a:pathLst>
                <a:path w="89" h="68">
                  <a:moveTo>
                    <a:pt x="24" y="68"/>
                  </a:moveTo>
                  <a:cubicBezTo>
                    <a:pt x="24" y="68"/>
                    <a:pt x="0" y="30"/>
                    <a:pt x="1" y="28"/>
                  </a:cubicBezTo>
                  <a:cubicBezTo>
                    <a:pt x="15" y="7"/>
                    <a:pt x="56" y="19"/>
                    <a:pt x="73" y="0"/>
                  </a:cubicBezTo>
                  <a:cubicBezTo>
                    <a:pt x="78" y="5"/>
                    <a:pt x="89" y="8"/>
                    <a:pt x="89" y="16"/>
                  </a:cubicBezTo>
                  <a:cubicBezTo>
                    <a:pt x="89" y="42"/>
                    <a:pt x="54" y="68"/>
                    <a:pt x="24" y="68"/>
                  </a:cubicBezTo>
                  <a:close/>
                </a:path>
              </a:pathLst>
            </a:custGeom>
            <a:solidFill>
              <a:srgbClr val="8FB3D7"/>
            </a:solidFill>
            <a:ln w="1270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sp>
          <p:nvSpPr>
            <p:cNvPr id="24" name="Freeform 81"/>
            <p:cNvSpPr>
              <a:spLocks/>
            </p:cNvSpPr>
            <p:nvPr/>
          </p:nvSpPr>
          <p:spPr bwMode="auto">
            <a:xfrm rot="14903300">
              <a:off x="724695" y="1018894"/>
              <a:ext cx="209481" cy="171709"/>
            </a:xfrm>
            <a:custGeom>
              <a:avLst/>
              <a:gdLst>
                <a:gd name="T0" fmla="*/ 24 w 89"/>
                <a:gd name="T1" fmla="*/ 68 h 68"/>
                <a:gd name="T2" fmla="*/ 1 w 89"/>
                <a:gd name="T3" fmla="*/ 28 h 68"/>
                <a:gd name="T4" fmla="*/ 73 w 89"/>
                <a:gd name="T5" fmla="*/ 0 h 68"/>
                <a:gd name="T6" fmla="*/ 89 w 89"/>
                <a:gd name="T7" fmla="*/ 16 h 68"/>
                <a:gd name="T8" fmla="*/ 24 w 89"/>
                <a:gd name="T9" fmla="*/ 68 h 68"/>
              </a:gdLst>
              <a:ahLst/>
              <a:cxnLst>
                <a:cxn ang="0">
                  <a:pos x="T0" y="T1"/>
                </a:cxn>
                <a:cxn ang="0">
                  <a:pos x="T2" y="T3"/>
                </a:cxn>
                <a:cxn ang="0">
                  <a:pos x="T4" y="T5"/>
                </a:cxn>
                <a:cxn ang="0">
                  <a:pos x="T6" y="T7"/>
                </a:cxn>
                <a:cxn ang="0">
                  <a:pos x="T8" y="T9"/>
                </a:cxn>
              </a:cxnLst>
              <a:rect l="0" t="0" r="r" b="b"/>
              <a:pathLst>
                <a:path w="89" h="68">
                  <a:moveTo>
                    <a:pt x="24" y="68"/>
                  </a:moveTo>
                  <a:cubicBezTo>
                    <a:pt x="24" y="68"/>
                    <a:pt x="0" y="30"/>
                    <a:pt x="1" y="28"/>
                  </a:cubicBezTo>
                  <a:cubicBezTo>
                    <a:pt x="15" y="7"/>
                    <a:pt x="56" y="19"/>
                    <a:pt x="73" y="0"/>
                  </a:cubicBezTo>
                  <a:cubicBezTo>
                    <a:pt x="78" y="5"/>
                    <a:pt x="89" y="8"/>
                    <a:pt x="89" y="16"/>
                  </a:cubicBezTo>
                  <a:cubicBezTo>
                    <a:pt x="89" y="42"/>
                    <a:pt x="54" y="68"/>
                    <a:pt x="24" y="68"/>
                  </a:cubicBezTo>
                  <a:close/>
                </a:path>
              </a:pathLst>
            </a:custGeom>
            <a:solidFill>
              <a:srgbClr val="8FB3D7"/>
            </a:solidFill>
            <a:ln w="1270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sp>
          <p:nvSpPr>
            <p:cNvPr id="25" name="Freeform 81"/>
            <p:cNvSpPr>
              <a:spLocks/>
            </p:cNvSpPr>
            <p:nvPr/>
          </p:nvSpPr>
          <p:spPr bwMode="auto">
            <a:xfrm rot="14903300">
              <a:off x="1095752" y="1092243"/>
              <a:ext cx="164325" cy="299794"/>
            </a:xfrm>
            <a:custGeom>
              <a:avLst/>
              <a:gdLst>
                <a:gd name="T0" fmla="*/ 24 w 89"/>
                <a:gd name="T1" fmla="*/ 68 h 68"/>
                <a:gd name="T2" fmla="*/ 1 w 89"/>
                <a:gd name="T3" fmla="*/ 28 h 68"/>
                <a:gd name="T4" fmla="*/ 73 w 89"/>
                <a:gd name="T5" fmla="*/ 0 h 68"/>
                <a:gd name="T6" fmla="*/ 89 w 89"/>
                <a:gd name="T7" fmla="*/ 16 h 68"/>
                <a:gd name="T8" fmla="*/ 24 w 89"/>
                <a:gd name="T9" fmla="*/ 68 h 68"/>
              </a:gdLst>
              <a:ahLst/>
              <a:cxnLst>
                <a:cxn ang="0">
                  <a:pos x="T0" y="T1"/>
                </a:cxn>
                <a:cxn ang="0">
                  <a:pos x="T2" y="T3"/>
                </a:cxn>
                <a:cxn ang="0">
                  <a:pos x="T4" y="T5"/>
                </a:cxn>
                <a:cxn ang="0">
                  <a:pos x="T6" y="T7"/>
                </a:cxn>
                <a:cxn ang="0">
                  <a:pos x="T8" y="T9"/>
                </a:cxn>
              </a:cxnLst>
              <a:rect l="0" t="0" r="r" b="b"/>
              <a:pathLst>
                <a:path w="89" h="68">
                  <a:moveTo>
                    <a:pt x="24" y="68"/>
                  </a:moveTo>
                  <a:cubicBezTo>
                    <a:pt x="24" y="68"/>
                    <a:pt x="0" y="30"/>
                    <a:pt x="1" y="28"/>
                  </a:cubicBezTo>
                  <a:cubicBezTo>
                    <a:pt x="15" y="7"/>
                    <a:pt x="56" y="19"/>
                    <a:pt x="73" y="0"/>
                  </a:cubicBezTo>
                  <a:cubicBezTo>
                    <a:pt x="78" y="5"/>
                    <a:pt x="89" y="8"/>
                    <a:pt x="89" y="16"/>
                  </a:cubicBezTo>
                  <a:cubicBezTo>
                    <a:pt x="89" y="42"/>
                    <a:pt x="54" y="68"/>
                    <a:pt x="24" y="68"/>
                  </a:cubicBezTo>
                  <a:close/>
                </a:path>
              </a:pathLst>
            </a:custGeom>
            <a:solidFill>
              <a:srgbClr val="8FB3D7"/>
            </a:solidFill>
            <a:ln w="1270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sp>
          <p:nvSpPr>
            <p:cNvPr id="26" name="Rectangle 80"/>
            <p:cNvSpPr>
              <a:spLocks noChangeArrowheads="1"/>
            </p:cNvSpPr>
            <p:nvPr/>
          </p:nvSpPr>
          <p:spPr bwMode="auto">
            <a:xfrm>
              <a:off x="345289" y="429036"/>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Small Dams</a:t>
              </a:r>
            </a:p>
          </p:txBody>
        </p:sp>
        <p:sp>
          <p:nvSpPr>
            <p:cNvPr id="27" name="Rectangle 71"/>
            <p:cNvSpPr>
              <a:spLocks noChangeArrowheads="1"/>
            </p:cNvSpPr>
            <p:nvPr/>
          </p:nvSpPr>
          <p:spPr bwMode="auto">
            <a:xfrm>
              <a:off x="1690629" y="551688"/>
              <a:ext cx="760910"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SFRs</a:t>
              </a:r>
            </a:p>
          </p:txBody>
        </p:sp>
        <p:pic>
          <p:nvPicPr>
            <p:cNvPr id="28" name="Picture 7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9493" y="103208"/>
              <a:ext cx="623672" cy="541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7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5537" y="5992885"/>
              <a:ext cx="622146" cy="457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Rectangle 78"/>
            <p:cNvSpPr>
              <a:spLocks noChangeArrowheads="1"/>
            </p:cNvSpPr>
            <p:nvPr/>
          </p:nvSpPr>
          <p:spPr bwMode="auto">
            <a:xfrm>
              <a:off x="1028699" y="5683653"/>
              <a:ext cx="1035436"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Industrial</a:t>
              </a:r>
            </a:p>
          </p:txBody>
        </p:sp>
        <p:pic>
          <p:nvPicPr>
            <p:cNvPr id="31" name="Picture 17" descr="j023359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90629" y="3890199"/>
              <a:ext cx="503238" cy="25241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7" descr="j023359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75377" y="3625755"/>
              <a:ext cx="503238" cy="252413"/>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80"/>
            <p:cNvSpPr>
              <a:spLocks noChangeArrowheads="1"/>
            </p:cNvSpPr>
            <p:nvPr/>
          </p:nvSpPr>
          <p:spPr bwMode="auto">
            <a:xfrm>
              <a:off x="2016782" y="4126661"/>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Nature Reserve</a:t>
              </a:r>
            </a:p>
          </p:txBody>
        </p:sp>
        <p:sp>
          <p:nvSpPr>
            <p:cNvPr id="36" name="Rectangle 80"/>
            <p:cNvSpPr>
              <a:spLocks noChangeArrowheads="1"/>
            </p:cNvSpPr>
            <p:nvPr/>
          </p:nvSpPr>
          <p:spPr bwMode="auto">
            <a:xfrm>
              <a:off x="1389308" y="6449337"/>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Estuary</a:t>
              </a:r>
            </a:p>
          </p:txBody>
        </p:sp>
        <p:cxnSp>
          <p:nvCxnSpPr>
            <p:cNvPr id="39" name="Straight Arrow Connector 38"/>
            <p:cNvCxnSpPr/>
            <p:nvPr/>
          </p:nvCxnSpPr>
          <p:spPr>
            <a:xfrm flipV="1">
              <a:off x="1942248" y="6497054"/>
              <a:ext cx="223434" cy="11436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a:off x="27142" y="-23482"/>
            <a:ext cx="8855477" cy="461665"/>
          </a:xfrm>
          <a:prstGeom prst="rect">
            <a:avLst/>
          </a:prstGeom>
          <a:noFill/>
        </p:spPr>
        <p:txBody>
          <a:bodyPr wrap="square" rtlCol="0">
            <a:spAutoFit/>
          </a:bodyPr>
          <a:lstStyle/>
          <a:p>
            <a:r>
              <a:rPr lang="en-ZA" sz="2400" b="1" smtClean="0">
                <a:solidFill>
                  <a:schemeClr val="bg1"/>
                </a:solidFill>
                <a:latin typeface="Arial" panose="020B0604020202020204" pitchFamily="34" charset="0"/>
                <a:cs typeface="Arial" panose="020B0604020202020204" pitchFamily="34" charset="0"/>
              </a:rPr>
              <a:t>SCENARIO CONSEQUENCES </a:t>
            </a:r>
            <a:endParaRPr lang="en-ZA" sz="2400" b="1" dirty="0">
              <a:solidFill>
                <a:schemeClr val="bg1"/>
              </a:solidFill>
              <a:latin typeface="Arial" panose="020B0604020202020204" pitchFamily="34" charset="0"/>
              <a:cs typeface="Arial" panose="020B0604020202020204" pitchFamily="34" charset="0"/>
            </a:endParaRPr>
          </a:p>
        </p:txBody>
      </p:sp>
      <p:sp>
        <p:nvSpPr>
          <p:cNvPr id="43" name="TextBox 42"/>
          <p:cNvSpPr txBox="1"/>
          <p:nvPr/>
        </p:nvSpPr>
        <p:spPr>
          <a:xfrm>
            <a:off x="78433" y="1050705"/>
            <a:ext cx="2854385" cy="1785104"/>
          </a:xfrm>
          <a:prstGeom prst="rect">
            <a:avLst/>
          </a:prstGeom>
          <a:solidFill>
            <a:srgbClr val="D3F9FB"/>
          </a:solidFill>
        </p:spPr>
        <p:txBody>
          <a:bodyPr wrap="square" rtlCol="0">
            <a:spAutoFit/>
          </a:bodyPr>
          <a:lstStyle/>
          <a:p>
            <a:r>
              <a:rPr lang="en-ZA" sz="2200" dirty="0" smtClean="0">
                <a:latin typeface="Arial" panose="020B0604020202020204" pitchFamily="34" charset="0"/>
                <a:cs typeface="Arial" panose="020B0604020202020204" pitchFamily="34" charset="0"/>
              </a:rPr>
              <a:t>Commercial  Farming </a:t>
            </a:r>
            <a:r>
              <a:rPr lang="en-ZA" sz="2200" smtClean="0">
                <a:latin typeface="Arial" panose="020B0604020202020204" pitchFamily="34" charset="0"/>
                <a:cs typeface="Arial" panose="020B0604020202020204" pitchFamily="34" charset="0"/>
              </a:rPr>
              <a:t>– </a:t>
            </a:r>
            <a:r>
              <a:rPr lang="en-ZA" sz="2200" smtClean="0">
                <a:latin typeface="Arial" panose="020B0604020202020204" pitchFamily="34" charset="0"/>
                <a:cs typeface="Arial" panose="020B0604020202020204" pitchFamily="34" charset="0"/>
              </a:rPr>
              <a:t>Impact small </a:t>
            </a:r>
            <a:r>
              <a:rPr lang="en-ZA" sz="2200" dirty="0" smtClean="0">
                <a:latin typeface="Arial" panose="020B0604020202020204" pitchFamily="34" charset="0"/>
                <a:cs typeface="Arial" panose="020B0604020202020204" pitchFamily="34" charset="0"/>
              </a:rPr>
              <a:t>SC A, B, C, D remain = to status quo</a:t>
            </a:r>
            <a:endParaRPr lang="en-ZA" sz="2200" dirty="0">
              <a:latin typeface="Arial" panose="020B0604020202020204" pitchFamily="34" charset="0"/>
              <a:cs typeface="Arial" panose="020B0604020202020204" pitchFamily="34" charset="0"/>
            </a:endParaRPr>
          </a:p>
        </p:txBody>
      </p:sp>
      <p:cxnSp>
        <p:nvCxnSpPr>
          <p:cNvPr id="45" name="Straight Arrow Connector 44"/>
          <p:cNvCxnSpPr>
            <a:stCxn id="43" idx="3"/>
          </p:cNvCxnSpPr>
          <p:nvPr/>
        </p:nvCxnSpPr>
        <p:spPr>
          <a:xfrm flipV="1">
            <a:off x="2932818" y="1546718"/>
            <a:ext cx="348823" cy="396539"/>
          </a:xfrm>
          <a:prstGeom prst="straightConnector1">
            <a:avLst/>
          </a:prstGeom>
          <a:ln w="69850" cmpd="sng">
            <a:solidFill>
              <a:srgbClr val="D3F9FB"/>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27" idx="1"/>
          </p:cNvCxnSpPr>
          <p:nvPr/>
        </p:nvCxnSpPr>
        <p:spPr>
          <a:xfrm flipH="1" flipV="1">
            <a:off x="4457982" y="664639"/>
            <a:ext cx="666972" cy="579172"/>
          </a:xfrm>
          <a:prstGeom prst="straightConnector1">
            <a:avLst/>
          </a:prstGeom>
          <a:ln w="76200">
            <a:solidFill>
              <a:srgbClr val="FFDE8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flipV="1">
            <a:off x="4454881" y="1721892"/>
            <a:ext cx="339468" cy="252235"/>
          </a:xfrm>
          <a:prstGeom prst="straightConnector1">
            <a:avLst/>
          </a:prstGeom>
          <a:ln w="76200">
            <a:solidFill>
              <a:schemeClr val="accent1">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4" idx="34"/>
          </p:cNvCxnSpPr>
          <p:nvPr/>
        </p:nvCxnSpPr>
        <p:spPr>
          <a:xfrm>
            <a:off x="3068730" y="2286251"/>
            <a:ext cx="841622" cy="161237"/>
          </a:xfrm>
          <a:prstGeom prst="straightConnector1">
            <a:avLst/>
          </a:prstGeom>
          <a:ln w="76200">
            <a:solidFill>
              <a:srgbClr val="FDFD7F"/>
            </a:solidFill>
            <a:tailEnd type="stealth" w="lg" len="lg"/>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78434" y="3358882"/>
            <a:ext cx="2854385" cy="769441"/>
          </a:xfrm>
          <a:prstGeom prst="rect">
            <a:avLst/>
          </a:prstGeom>
          <a:solidFill>
            <a:srgbClr val="FFAB57"/>
          </a:solidFill>
        </p:spPr>
        <p:txBody>
          <a:bodyPr wrap="square" rtlCol="0">
            <a:spAutoFit/>
          </a:bodyPr>
          <a:lstStyle/>
          <a:p>
            <a:r>
              <a:rPr lang="en-ZA" sz="2200" smtClean="0">
                <a:latin typeface="Arial" panose="020B0604020202020204" pitchFamily="34" charset="0"/>
                <a:cs typeface="Arial" panose="020B0604020202020204" pitchFamily="34" charset="0"/>
              </a:rPr>
              <a:t>No </a:t>
            </a:r>
            <a:r>
              <a:rPr lang="en-ZA" sz="2200" dirty="0" smtClean="0">
                <a:latin typeface="Arial" panose="020B0604020202020204" pitchFamily="34" charset="0"/>
                <a:cs typeface="Arial" panose="020B0604020202020204" pitchFamily="34" charset="0"/>
              </a:rPr>
              <a:t>impact </a:t>
            </a:r>
            <a:r>
              <a:rPr lang="en-ZA" sz="2200" smtClean="0">
                <a:latin typeface="Arial" panose="020B0604020202020204" pitchFamily="34" charset="0"/>
                <a:cs typeface="Arial" panose="020B0604020202020204" pitchFamily="34" charset="0"/>
              </a:rPr>
              <a:t>from </a:t>
            </a:r>
            <a:r>
              <a:rPr lang="en-ZA" sz="2200" smtClean="0">
                <a:cs typeface="Arial" panose="020B0604020202020204" pitchFamily="34" charset="0"/>
              </a:rPr>
              <a:t>scenario</a:t>
            </a:r>
            <a:endParaRPr lang="en-ZA" sz="2200" dirty="0">
              <a:latin typeface="Arial" panose="020B0604020202020204" pitchFamily="34" charset="0"/>
              <a:cs typeface="Arial" panose="020B0604020202020204" pitchFamily="34" charset="0"/>
            </a:endParaRPr>
          </a:p>
        </p:txBody>
      </p:sp>
      <p:sp>
        <p:nvSpPr>
          <p:cNvPr id="79" name="TextBox 78"/>
          <p:cNvSpPr txBox="1"/>
          <p:nvPr/>
        </p:nvSpPr>
        <p:spPr>
          <a:xfrm>
            <a:off x="5821905" y="3313032"/>
            <a:ext cx="3245135" cy="2308324"/>
          </a:xfrm>
          <a:prstGeom prst="rect">
            <a:avLst/>
          </a:prstGeom>
          <a:solidFill>
            <a:schemeClr val="accent3">
              <a:lumMod val="40000"/>
              <a:lumOff val="60000"/>
            </a:schemeClr>
          </a:solidFill>
          <a:ln>
            <a:solidFill>
              <a:srgbClr val="FFDE81"/>
            </a:solidFill>
          </a:ln>
        </p:spPr>
        <p:txBody>
          <a:bodyPr wrap="square" rtlCol="0">
            <a:spAutoFit/>
          </a:bodyPr>
          <a:lstStyle/>
          <a:p>
            <a:r>
              <a:rPr lang="en-ZA" sz="2400" dirty="0" smtClean="0">
                <a:latin typeface="Arial" panose="020B0604020202020204" pitchFamily="34" charset="0"/>
                <a:cs typeface="Arial" panose="020B0604020202020204" pitchFamily="34" charset="0"/>
              </a:rPr>
              <a:t>Some impact </a:t>
            </a:r>
            <a:r>
              <a:rPr lang="en-ZA" sz="2400" smtClean="0">
                <a:latin typeface="Arial" panose="020B0604020202020204" pitchFamily="34" charset="0"/>
                <a:cs typeface="Arial" panose="020B0604020202020204" pitchFamily="34" charset="0"/>
              </a:rPr>
              <a:t>but </a:t>
            </a:r>
            <a:r>
              <a:rPr lang="en-ZA" sz="2400" smtClean="0">
                <a:latin typeface="Arial" panose="020B0604020202020204" pitchFamily="34" charset="0"/>
                <a:cs typeface="Arial" panose="020B0604020202020204" pitchFamily="34" charset="0"/>
              </a:rPr>
              <a:t>little </a:t>
            </a:r>
            <a:r>
              <a:rPr lang="en-ZA" sz="2400" dirty="0" smtClean="0">
                <a:latin typeface="Arial" panose="020B0604020202020204" pitchFamily="34" charset="0"/>
                <a:cs typeface="Arial" panose="020B0604020202020204" pitchFamily="34" charset="0"/>
              </a:rPr>
              <a:t>access low ecosystem use so significance </a:t>
            </a:r>
            <a:r>
              <a:rPr lang="en-ZA" dirty="0">
                <a:cs typeface="Arial" panose="020B0604020202020204" pitchFamily="34" charset="0"/>
              </a:rPr>
              <a:t>limited. SC A –</a:t>
            </a:r>
            <a:r>
              <a:rPr lang="en-ZA" dirty="0" err="1">
                <a:cs typeface="Arial" panose="020B0604020202020204" pitchFamily="34" charset="0"/>
              </a:rPr>
              <a:t>ve</a:t>
            </a:r>
            <a:r>
              <a:rPr lang="en-ZA" dirty="0">
                <a:cs typeface="Arial" panose="020B0604020202020204" pitchFamily="34" charset="0"/>
              </a:rPr>
              <a:t>, </a:t>
            </a:r>
            <a:r>
              <a:rPr lang="en-ZA" dirty="0" err="1">
                <a:cs typeface="Arial" panose="020B0604020202020204" pitchFamily="34" charset="0"/>
              </a:rPr>
              <a:t>B+ve</a:t>
            </a:r>
            <a:r>
              <a:rPr lang="en-ZA" dirty="0">
                <a:cs typeface="Arial" panose="020B0604020202020204" pitchFamily="34" charset="0"/>
              </a:rPr>
              <a:t>, C, D small +</a:t>
            </a:r>
            <a:r>
              <a:rPr lang="en-ZA" dirty="0" err="1" smtClean="0">
                <a:cs typeface="Arial" panose="020B0604020202020204" pitchFamily="34" charset="0"/>
              </a:rPr>
              <a:t>ve</a:t>
            </a:r>
            <a:r>
              <a:rPr lang="en-ZA" dirty="0" smtClean="0">
                <a:cs typeface="Arial" panose="020B0604020202020204" pitchFamily="34" charset="0"/>
              </a:rPr>
              <a:t>/neutral</a:t>
            </a:r>
            <a:endParaRPr lang="en-ZA" dirty="0">
              <a:cs typeface="Arial" panose="020B0604020202020204" pitchFamily="34" charset="0"/>
            </a:endParaRPr>
          </a:p>
        </p:txBody>
      </p:sp>
      <p:sp>
        <p:nvSpPr>
          <p:cNvPr id="80" name="TextBox 79"/>
          <p:cNvSpPr txBox="1"/>
          <p:nvPr/>
        </p:nvSpPr>
        <p:spPr>
          <a:xfrm>
            <a:off x="261807" y="4808777"/>
            <a:ext cx="3775894" cy="1446550"/>
          </a:xfrm>
          <a:prstGeom prst="rect">
            <a:avLst/>
          </a:prstGeom>
          <a:solidFill>
            <a:schemeClr val="bg2">
              <a:lumMod val="90000"/>
            </a:schemeClr>
          </a:solidFill>
        </p:spPr>
        <p:txBody>
          <a:bodyPr wrap="square" rtlCol="0">
            <a:spAutoFit/>
          </a:bodyPr>
          <a:lstStyle/>
          <a:p>
            <a:r>
              <a:rPr lang="en-ZA" sz="2200" dirty="0" smtClean="0">
                <a:latin typeface="Arial" panose="020B0604020202020204" pitchFamily="34" charset="0"/>
                <a:cs typeface="Arial" panose="020B0604020202020204" pitchFamily="34" charset="0"/>
              </a:rPr>
              <a:t>Coastal belt, Recreation in estuary disturbed.  SC A –</a:t>
            </a:r>
            <a:r>
              <a:rPr lang="en-ZA" sz="2200" dirty="0" err="1" smtClean="0">
                <a:latin typeface="Arial" panose="020B0604020202020204" pitchFamily="34" charset="0"/>
                <a:cs typeface="Arial" panose="020B0604020202020204" pitchFamily="34" charset="0"/>
              </a:rPr>
              <a:t>ve</a:t>
            </a:r>
            <a:r>
              <a:rPr lang="en-ZA" sz="2200" dirty="0" smtClean="0">
                <a:latin typeface="Arial" panose="020B0604020202020204" pitchFamily="34" charset="0"/>
                <a:cs typeface="Arial" panose="020B0604020202020204" pitchFamily="34" charset="0"/>
              </a:rPr>
              <a:t>, </a:t>
            </a:r>
            <a:r>
              <a:rPr lang="en-ZA" sz="2200" dirty="0" err="1" smtClean="0">
                <a:latin typeface="Arial" panose="020B0604020202020204" pitchFamily="34" charset="0"/>
                <a:cs typeface="Arial" panose="020B0604020202020204" pitchFamily="34" charset="0"/>
              </a:rPr>
              <a:t>B+ve</a:t>
            </a:r>
            <a:r>
              <a:rPr lang="en-ZA" sz="2200" dirty="0" smtClean="0">
                <a:latin typeface="Arial" panose="020B0604020202020204" pitchFamily="34" charset="0"/>
                <a:cs typeface="Arial" panose="020B0604020202020204" pitchFamily="34" charset="0"/>
              </a:rPr>
              <a:t>, C, D small +</a:t>
            </a:r>
            <a:r>
              <a:rPr lang="en-ZA" sz="2200" dirty="0" err="1" smtClean="0">
                <a:latin typeface="Arial" panose="020B0604020202020204" pitchFamily="34" charset="0"/>
                <a:cs typeface="Arial" panose="020B0604020202020204" pitchFamily="34" charset="0"/>
              </a:rPr>
              <a:t>ve</a:t>
            </a:r>
            <a:r>
              <a:rPr lang="en-ZA" sz="2200" dirty="0" smtClean="0">
                <a:latin typeface="Arial" panose="020B0604020202020204" pitchFamily="34" charset="0"/>
                <a:cs typeface="Arial" panose="020B0604020202020204" pitchFamily="34" charset="0"/>
              </a:rPr>
              <a:t>/neutral</a:t>
            </a:r>
            <a:endParaRPr lang="en-ZA" sz="2200" dirty="0">
              <a:latin typeface="Arial" panose="020B0604020202020204" pitchFamily="34" charset="0"/>
              <a:cs typeface="Arial" panose="020B0604020202020204" pitchFamily="34" charset="0"/>
            </a:endParaRPr>
          </a:p>
        </p:txBody>
      </p:sp>
      <p:cxnSp>
        <p:nvCxnSpPr>
          <p:cNvPr id="81" name="Straight Arrow Connector 80"/>
          <p:cNvCxnSpPr>
            <a:stCxn id="79" idx="1"/>
            <a:endCxn id="35" idx="6"/>
          </p:cNvCxnSpPr>
          <p:nvPr/>
        </p:nvCxnSpPr>
        <p:spPr>
          <a:xfrm flipH="1" flipV="1">
            <a:off x="5101479" y="3927371"/>
            <a:ext cx="720426" cy="539823"/>
          </a:xfrm>
          <a:prstGeom prst="straightConnector1">
            <a:avLst/>
          </a:prstGeom>
          <a:ln w="76200">
            <a:solidFill>
              <a:schemeClr val="accent3">
                <a:lumMod val="40000"/>
                <a:lumOff val="6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77" idx="3"/>
            <a:endCxn id="11" idx="1"/>
          </p:cNvCxnSpPr>
          <p:nvPr/>
        </p:nvCxnSpPr>
        <p:spPr>
          <a:xfrm>
            <a:off x="2932819" y="3743603"/>
            <a:ext cx="277526" cy="257957"/>
          </a:xfrm>
          <a:prstGeom prst="straightConnector1">
            <a:avLst/>
          </a:prstGeom>
          <a:ln w="76200">
            <a:solidFill>
              <a:srgbClr val="FFAB57"/>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4296902" y="5307056"/>
            <a:ext cx="412699" cy="131843"/>
          </a:xfrm>
          <a:prstGeom prst="straightConnector1">
            <a:avLst/>
          </a:prstGeom>
          <a:ln w="76200">
            <a:solidFill>
              <a:schemeClr val="bg1">
                <a:lumMod val="75000"/>
              </a:schemeClr>
            </a:solidFill>
            <a:tailEnd type="stealth" w="lg" len="lg"/>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8179498">
            <a:off x="4941037" y="1853943"/>
            <a:ext cx="1385430" cy="804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TextBox 46"/>
          <p:cNvSpPr txBox="1"/>
          <p:nvPr/>
        </p:nvSpPr>
        <p:spPr>
          <a:xfrm>
            <a:off x="6212656" y="1288049"/>
            <a:ext cx="2854385" cy="769441"/>
          </a:xfrm>
          <a:prstGeom prst="rect">
            <a:avLst/>
          </a:prstGeom>
          <a:solidFill>
            <a:srgbClr val="FFAB57"/>
          </a:solidFill>
        </p:spPr>
        <p:txBody>
          <a:bodyPr wrap="square" rtlCol="0">
            <a:spAutoFit/>
          </a:bodyPr>
          <a:lstStyle/>
          <a:p>
            <a:r>
              <a:rPr lang="en-ZA" sz="2200" smtClean="0">
                <a:latin typeface="Arial" panose="020B0604020202020204" pitchFamily="34" charset="0"/>
                <a:cs typeface="Arial" panose="020B0604020202020204" pitchFamily="34" charset="0"/>
              </a:rPr>
              <a:t>No </a:t>
            </a:r>
            <a:r>
              <a:rPr lang="en-ZA" sz="2200" dirty="0" smtClean="0">
                <a:latin typeface="Arial" panose="020B0604020202020204" pitchFamily="34" charset="0"/>
                <a:cs typeface="Arial" panose="020B0604020202020204" pitchFamily="34" charset="0"/>
              </a:rPr>
              <a:t>impact </a:t>
            </a:r>
            <a:r>
              <a:rPr lang="en-ZA" sz="2200" smtClean="0">
                <a:latin typeface="Arial" panose="020B0604020202020204" pitchFamily="34" charset="0"/>
                <a:cs typeface="Arial" panose="020B0604020202020204" pitchFamily="34" charset="0"/>
              </a:rPr>
              <a:t>from </a:t>
            </a:r>
            <a:r>
              <a:rPr lang="en-ZA" sz="2200" smtClean="0">
                <a:cs typeface="Arial" panose="020B0604020202020204" pitchFamily="34" charset="0"/>
              </a:rPr>
              <a:t>scenario</a:t>
            </a:r>
            <a:endParaRPr lang="en-ZA"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046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ZA" b="1" smtClean="0">
                <a:solidFill>
                  <a:schemeClr val="bg1"/>
                </a:solidFill>
              </a:rPr>
              <a:t>Scenario </a:t>
            </a:r>
            <a:r>
              <a:rPr lang="en-ZA" b="1" smtClean="0">
                <a:solidFill>
                  <a:schemeClr val="bg1"/>
                </a:solidFill>
              </a:rPr>
              <a:t>consequences</a:t>
            </a:r>
            <a:endParaRPr lang="en-ZA" b="1" dirty="0">
              <a:solidFill>
                <a:schemeClr val="bg1"/>
              </a:solidFill>
            </a:endParaRPr>
          </a:p>
        </p:txBody>
      </p:sp>
      <p:sp>
        <p:nvSpPr>
          <p:cNvPr id="3" name="Content Placeholder 2"/>
          <p:cNvSpPr>
            <a:spLocks noGrp="1"/>
          </p:cNvSpPr>
          <p:nvPr>
            <p:ph idx="1"/>
          </p:nvPr>
        </p:nvSpPr>
        <p:spPr>
          <a:xfrm>
            <a:off x="457200" y="1026994"/>
            <a:ext cx="8229600" cy="4525963"/>
          </a:xfrm>
        </p:spPr>
        <p:txBody>
          <a:bodyPr/>
          <a:lstStyle/>
          <a:p>
            <a:r>
              <a:rPr lang="en-ZA" dirty="0"/>
              <a:t>D</a:t>
            </a:r>
            <a:r>
              <a:rPr lang="en-ZA" dirty="0" smtClean="0"/>
              <a:t>efine in terms of</a:t>
            </a:r>
          </a:p>
          <a:p>
            <a:pPr lvl="1"/>
            <a:r>
              <a:rPr lang="en-ZA" dirty="0" smtClean="0"/>
              <a:t>Services, e.g. provisioning services</a:t>
            </a:r>
          </a:p>
          <a:p>
            <a:pPr lvl="1"/>
            <a:r>
              <a:rPr lang="en-ZA" dirty="0" smtClean="0"/>
              <a:t>Subsets of services, e.g. fish used for subsistence purposes</a:t>
            </a:r>
          </a:p>
          <a:p>
            <a:pPr lvl="1"/>
            <a:r>
              <a:rPr lang="en-ZA" dirty="0" smtClean="0"/>
              <a:t>Species, were applicable.</a:t>
            </a:r>
          </a:p>
          <a:p>
            <a:r>
              <a:rPr lang="en-ZA" dirty="0" smtClean="0"/>
              <a:t>Assess magnitude of impact per scenario  and rate based on factor of 1</a:t>
            </a:r>
            <a:r>
              <a:rPr lang="en-ZA" dirty="0"/>
              <a:t>. NB – we would only be </a:t>
            </a:r>
            <a:r>
              <a:rPr lang="en-ZA" dirty="0" smtClean="0"/>
              <a:t>interested </a:t>
            </a:r>
            <a:r>
              <a:rPr lang="en-ZA" dirty="0"/>
              <a:t>in those </a:t>
            </a:r>
            <a:r>
              <a:rPr lang="en-ZA" dirty="0" smtClean="0"/>
              <a:t>applicable to the site </a:t>
            </a:r>
          </a:p>
          <a:p>
            <a:endParaRPr lang="en-ZA" dirty="0"/>
          </a:p>
        </p:txBody>
      </p:sp>
    </p:spTree>
    <p:extLst>
      <p:ext uri="{BB962C8B-B14F-4D97-AF65-F5344CB8AC3E}">
        <p14:creationId xmlns:p14="http://schemas.microsoft.com/office/powerpoint/2010/main" val="2531832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33338"/>
            <a:ext cx="8826500" cy="1143000"/>
          </a:xfrm>
        </p:spPr>
        <p:txBody>
          <a:bodyPr/>
          <a:lstStyle/>
          <a:p>
            <a:r>
              <a:rPr lang="en-ZA" sz="3600" b="1" dirty="0" smtClean="0">
                <a:solidFill>
                  <a:schemeClr val="bg1"/>
                </a:solidFill>
              </a:rPr>
              <a:t>Example </a:t>
            </a:r>
            <a:r>
              <a:rPr lang="en-ZA" sz="3600" b="1" smtClean="0">
                <a:solidFill>
                  <a:schemeClr val="bg1"/>
                </a:solidFill>
              </a:rPr>
              <a:t>of </a:t>
            </a:r>
            <a:r>
              <a:rPr lang="en-ZA" sz="3600" b="1" smtClean="0">
                <a:solidFill>
                  <a:schemeClr val="bg1"/>
                </a:solidFill>
              </a:rPr>
              <a:t>Scenario consequences</a:t>
            </a:r>
            <a:endParaRPr lang="en-ZA" sz="3600" b="1"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8139369"/>
              </p:ext>
            </p:extLst>
          </p:nvPr>
        </p:nvGraphicFramePr>
        <p:xfrm>
          <a:off x="101601" y="1514901"/>
          <a:ext cx="8585198" cy="3638309"/>
        </p:xfrm>
        <a:graphic>
          <a:graphicData uri="http://schemas.openxmlformats.org/drawingml/2006/table">
            <a:tbl>
              <a:tblPr/>
              <a:tblGrid>
                <a:gridCol w="1807409"/>
                <a:gridCol w="1232294"/>
                <a:gridCol w="2052996"/>
                <a:gridCol w="1219200"/>
                <a:gridCol w="1130300"/>
                <a:gridCol w="1142999"/>
              </a:tblGrid>
              <a:tr h="886010">
                <a:tc>
                  <a:txBody>
                    <a:bodyPr/>
                    <a:lstStyle/>
                    <a:p>
                      <a:pPr algn="just" fontAlgn="auto"/>
                      <a:endParaRPr lang="en-ZA" sz="2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auto"/>
                      <a:endParaRPr lang="en-ZA" sz="2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auto"/>
                      <a:endParaRPr lang="en-ZA" sz="2400" b="0" i="1"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635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auto"/>
                      <a:r>
                        <a:rPr lang="en-ZA" sz="2400" b="1" i="0" u="none" strike="noStrike" dirty="0" smtClean="0">
                          <a:solidFill>
                            <a:srgbClr val="000000"/>
                          </a:solidFill>
                          <a:effectLst/>
                          <a:latin typeface="Arial" panose="020B0604020202020204" pitchFamily="34" charset="0"/>
                          <a:cs typeface="Arial" panose="020B0604020202020204" pitchFamily="34" charset="0"/>
                        </a:rPr>
                        <a:t>SC</a:t>
                      </a:r>
                      <a:r>
                        <a:rPr lang="en-ZA" sz="2400" b="1" i="0" u="none" strike="noStrike" baseline="0" dirty="0" smtClean="0">
                          <a:solidFill>
                            <a:srgbClr val="000000"/>
                          </a:solidFill>
                          <a:effectLst/>
                          <a:latin typeface="Arial" panose="020B0604020202020204" pitchFamily="34" charset="0"/>
                          <a:cs typeface="Arial" panose="020B0604020202020204" pitchFamily="34" charset="0"/>
                        </a:rPr>
                        <a:t> A</a:t>
                      </a:r>
                      <a:endParaRPr lang="en-ZA" sz="2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auto"/>
                      <a:r>
                        <a:rPr lang="en-ZA" sz="2400" b="1" i="0" u="none" strike="noStrike" dirty="0" smtClean="0">
                          <a:solidFill>
                            <a:srgbClr val="000000"/>
                          </a:solidFill>
                          <a:effectLst/>
                          <a:latin typeface="Arial" panose="020B0604020202020204" pitchFamily="34" charset="0"/>
                          <a:cs typeface="Arial" panose="020B0604020202020204" pitchFamily="34" charset="0"/>
                        </a:rPr>
                        <a:t>SC B</a:t>
                      </a:r>
                      <a:endParaRPr lang="en-ZA" sz="2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auto"/>
                      <a:r>
                        <a:rPr lang="en-ZA" sz="2400" b="1" i="0" u="none" strike="noStrike" dirty="0" smtClean="0">
                          <a:solidFill>
                            <a:srgbClr val="000000"/>
                          </a:solidFill>
                          <a:effectLst/>
                          <a:latin typeface="Arial" panose="020B0604020202020204" pitchFamily="34" charset="0"/>
                          <a:cs typeface="Arial" panose="020B0604020202020204" pitchFamily="34" charset="0"/>
                        </a:rPr>
                        <a:t>SC C+D</a:t>
                      </a:r>
                      <a:endParaRPr lang="en-ZA" sz="2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95000"/>
                      </a:schemeClr>
                    </a:solidFill>
                  </a:tcPr>
                </a:tc>
              </a:tr>
              <a:tr h="886010">
                <a:tc>
                  <a:txBody>
                    <a:bodyPr/>
                    <a:lstStyle/>
                    <a:p>
                      <a:pPr algn="just" fontAlgn="auto"/>
                      <a:r>
                        <a:rPr lang="en-ZA" sz="2400" b="0" i="0" u="none" strike="noStrike" dirty="0">
                          <a:solidFill>
                            <a:srgbClr val="000000"/>
                          </a:solidFill>
                          <a:effectLst/>
                          <a:latin typeface="Arial" panose="020B0604020202020204" pitchFamily="34" charset="0"/>
                          <a:cs typeface="Arial" panose="020B0604020202020204" pitchFamily="34" charset="0"/>
                        </a:rPr>
                        <a:t>Sedges</a:t>
                      </a:r>
                    </a:p>
                  </a:txBody>
                  <a:tcPr marL="36000" marR="36000" marT="36000" marB="36000" anchor="b">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just" fontAlgn="auto"/>
                      <a:r>
                        <a:rPr lang="en-ZA" sz="2400" b="0" i="0" u="none" strike="noStrike" dirty="0">
                          <a:solidFill>
                            <a:srgbClr val="000000"/>
                          </a:solidFill>
                          <a:effectLst/>
                          <a:latin typeface="Arial" panose="020B0604020202020204" pitchFamily="34" charset="0"/>
                          <a:cs typeface="Arial" panose="020B0604020202020204" pitchFamily="34" charset="0"/>
                        </a:rPr>
                        <a:t>Sedge</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auto"/>
                      <a:r>
                        <a:rPr lang="en-ZA" sz="2400" b="0" i="1" u="none" strike="noStrike" dirty="0">
                          <a:solidFill>
                            <a:srgbClr val="000000"/>
                          </a:solidFill>
                          <a:effectLst/>
                          <a:latin typeface="Arial" panose="020B0604020202020204" pitchFamily="34" charset="0"/>
                          <a:cs typeface="Arial" panose="020B0604020202020204" pitchFamily="34" charset="0"/>
                        </a:rPr>
                        <a:t>Cyprus </a:t>
                      </a:r>
                      <a:r>
                        <a:rPr lang="en-ZA" sz="2400" b="0" i="1" u="none" strike="noStrike" dirty="0" err="1">
                          <a:solidFill>
                            <a:srgbClr val="000000"/>
                          </a:solidFill>
                          <a:effectLst/>
                          <a:latin typeface="Arial" panose="020B0604020202020204" pitchFamily="34" charset="0"/>
                          <a:cs typeface="Arial" panose="020B0604020202020204" pitchFamily="34" charset="0"/>
                        </a:rPr>
                        <a:t>Sp</a:t>
                      </a:r>
                      <a:endParaRPr lang="en-ZA" sz="2400" b="0" i="1" u="none" strike="noStrike" dirty="0">
                        <a:solidFill>
                          <a:srgbClr val="000000"/>
                        </a:solidFill>
                        <a:effectLst/>
                        <a:latin typeface="Arial" panose="020B0604020202020204" pitchFamily="34" charset="0"/>
                        <a:cs typeface="Arial" panose="020B0604020202020204" pitchFamily="34" charset="0"/>
                      </a:endParaRP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0.8</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1.3</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1.1</a:t>
                      </a:r>
                    </a:p>
                  </a:txBody>
                  <a:tcPr marL="36000" marR="36000" marT="36000" marB="36000" anchor="b">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80279">
                <a:tc>
                  <a:txBody>
                    <a:bodyPr/>
                    <a:lstStyle/>
                    <a:p>
                      <a:pPr algn="just" fontAlgn="auto"/>
                      <a:r>
                        <a:rPr lang="en-ZA" sz="2400" b="0" i="0" u="none" strike="noStrike">
                          <a:solidFill>
                            <a:srgbClr val="000000"/>
                          </a:solidFill>
                          <a:effectLst/>
                          <a:latin typeface="Arial" panose="020B0604020202020204" pitchFamily="34" charset="0"/>
                          <a:cs typeface="Arial" panose="020B0604020202020204" pitchFamily="34" charset="0"/>
                        </a:rPr>
                        <a:t>Phragmities</a:t>
                      </a:r>
                    </a:p>
                  </a:txBody>
                  <a:tcPr marL="36000" marR="36000" marT="36000" marB="36000" anchor="b">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just" fontAlgn="auto"/>
                      <a:r>
                        <a:rPr lang="en-ZA" sz="2400" b="0" i="0" u="none" strike="noStrike" dirty="0">
                          <a:solidFill>
                            <a:srgbClr val="000000"/>
                          </a:solidFill>
                          <a:effectLst/>
                          <a:latin typeface="Arial" panose="020B0604020202020204" pitchFamily="34" charset="0"/>
                          <a:cs typeface="Arial" panose="020B0604020202020204" pitchFamily="34" charset="0"/>
                        </a:rPr>
                        <a:t>Reeds</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auto"/>
                      <a:r>
                        <a:rPr lang="en-ZA" sz="2400" b="0" i="1" u="none" strike="noStrike" dirty="0" err="1">
                          <a:solidFill>
                            <a:srgbClr val="000000"/>
                          </a:solidFill>
                          <a:effectLst/>
                          <a:latin typeface="Arial" panose="020B0604020202020204" pitchFamily="34" charset="0"/>
                          <a:cs typeface="Arial" panose="020B0604020202020204" pitchFamily="34" charset="0"/>
                        </a:rPr>
                        <a:t>Phragmities</a:t>
                      </a:r>
                      <a:r>
                        <a:rPr lang="en-ZA" sz="2400" b="0" i="1" u="none" strike="noStrike" dirty="0">
                          <a:solidFill>
                            <a:srgbClr val="000000"/>
                          </a:solidFill>
                          <a:effectLst/>
                          <a:latin typeface="Arial" panose="020B0604020202020204" pitchFamily="34" charset="0"/>
                          <a:cs typeface="Arial" panose="020B0604020202020204" pitchFamily="34" charset="0"/>
                        </a:rPr>
                        <a:t> </a:t>
                      </a:r>
                      <a:r>
                        <a:rPr lang="en-ZA" sz="2400" b="0" i="1" u="none" strike="noStrike" dirty="0" err="1">
                          <a:solidFill>
                            <a:srgbClr val="000000"/>
                          </a:solidFill>
                          <a:effectLst/>
                          <a:latin typeface="Arial" panose="020B0604020202020204" pitchFamily="34" charset="0"/>
                          <a:cs typeface="Arial" panose="020B0604020202020204" pitchFamily="34" charset="0"/>
                        </a:rPr>
                        <a:t>mauritianus</a:t>
                      </a:r>
                      <a:endParaRPr lang="en-ZA" sz="2400" b="0" i="1" u="none" strike="noStrike" dirty="0">
                        <a:solidFill>
                          <a:srgbClr val="000000"/>
                        </a:solidFill>
                        <a:effectLst/>
                        <a:latin typeface="Arial" panose="020B0604020202020204" pitchFamily="34" charset="0"/>
                        <a:cs typeface="Arial" panose="020B0604020202020204" pitchFamily="34" charset="0"/>
                      </a:endParaRP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0.7</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1.1</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1.1</a:t>
                      </a:r>
                    </a:p>
                  </a:txBody>
                  <a:tcPr marL="36000" marR="36000" marT="36000" marB="36000" anchor="b">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86010">
                <a:tc>
                  <a:txBody>
                    <a:bodyPr/>
                    <a:lstStyle/>
                    <a:p>
                      <a:pPr algn="just" fontAlgn="auto"/>
                      <a:r>
                        <a:rPr lang="en-ZA" sz="2400" b="0" i="0" u="none" strike="noStrike">
                          <a:solidFill>
                            <a:srgbClr val="000000"/>
                          </a:solidFill>
                          <a:effectLst/>
                          <a:latin typeface="Arial" panose="020B0604020202020204" pitchFamily="34" charset="0"/>
                          <a:cs typeface="Arial" panose="020B0604020202020204" pitchFamily="34" charset="0"/>
                        </a:rPr>
                        <a:t> </a:t>
                      </a:r>
                    </a:p>
                  </a:txBody>
                  <a:tcPr marL="36000" marR="36000" marT="36000" marB="36000" anchor="b">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just" fontAlgn="auto"/>
                      <a:r>
                        <a:rPr lang="en-ZA" sz="2400" b="0" i="0" u="none" strike="noStrike">
                          <a:solidFill>
                            <a:srgbClr val="000000"/>
                          </a:solidFill>
                          <a:effectLst/>
                          <a:latin typeface="Arial" panose="020B0604020202020204" pitchFamily="34" charset="0"/>
                          <a:cs typeface="Arial" panose="020B0604020202020204" pitchFamily="34" charset="0"/>
                        </a:rPr>
                        <a:t>Spanish Reed</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just" fontAlgn="auto"/>
                      <a:r>
                        <a:rPr lang="en-ZA" sz="2400" b="0" i="1" u="none" strike="noStrike">
                          <a:solidFill>
                            <a:srgbClr val="000000"/>
                          </a:solidFill>
                          <a:effectLst/>
                          <a:latin typeface="Arial" panose="020B0604020202020204" pitchFamily="34" charset="0"/>
                          <a:cs typeface="Arial" panose="020B0604020202020204" pitchFamily="34" charset="0"/>
                        </a:rPr>
                        <a:t>Arunda donax</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0.9</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1</a:t>
                      </a:r>
                    </a:p>
                  </a:txBody>
                  <a:tcPr marL="36000" marR="36000" marT="36000" marB="360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fontAlgn="auto"/>
                      <a:r>
                        <a:rPr lang="en-ZA" sz="2400" b="0" i="0" u="none" strike="noStrike" dirty="0">
                          <a:solidFill>
                            <a:srgbClr val="000000"/>
                          </a:solidFill>
                          <a:effectLst/>
                          <a:latin typeface="Arial" panose="020B0604020202020204" pitchFamily="34" charset="0"/>
                          <a:cs typeface="Arial" panose="020B0604020202020204" pitchFamily="34" charset="0"/>
                        </a:rPr>
                        <a:t>1</a:t>
                      </a:r>
                    </a:p>
                  </a:txBody>
                  <a:tcPr marL="36000" marR="36000" marT="36000" marB="36000" anchor="b">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467736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738"/>
            <a:ext cx="8229600" cy="690562"/>
          </a:xfrm>
        </p:spPr>
        <p:txBody>
          <a:bodyPr/>
          <a:lstStyle/>
          <a:p>
            <a:r>
              <a:rPr lang="en-ZA" b="1" smtClean="0">
                <a:solidFill>
                  <a:schemeClr val="bg1"/>
                </a:solidFill>
              </a:rPr>
              <a:t>Integrated </a:t>
            </a:r>
            <a:r>
              <a:rPr lang="en-ZA" b="1" smtClean="0">
                <a:solidFill>
                  <a:schemeClr val="bg1"/>
                </a:solidFill>
              </a:rPr>
              <a:t>Scenario </a:t>
            </a:r>
            <a:r>
              <a:rPr lang="en-ZA" b="1" dirty="0" smtClean="0">
                <a:solidFill>
                  <a:schemeClr val="bg1"/>
                </a:solidFill>
              </a:rPr>
              <a:t>Impact</a:t>
            </a:r>
            <a:endParaRPr lang="en-ZA" b="1" dirty="0">
              <a:solidFill>
                <a:schemeClr val="bg1"/>
              </a:solidFill>
            </a:endParaRPr>
          </a:p>
        </p:txBody>
      </p:sp>
      <p:sp>
        <p:nvSpPr>
          <p:cNvPr id="3" name="Content Placeholder 2"/>
          <p:cNvSpPr>
            <a:spLocks noGrp="1"/>
          </p:cNvSpPr>
          <p:nvPr>
            <p:ph idx="1"/>
          </p:nvPr>
        </p:nvSpPr>
        <p:spPr>
          <a:xfrm>
            <a:off x="457200" y="1026994"/>
            <a:ext cx="8229600" cy="4525963"/>
          </a:xfrm>
        </p:spPr>
        <p:txBody>
          <a:bodyPr/>
          <a:lstStyle/>
          <a:p>
            <a:r>
              <a:rPr lang="en-ZA" dirty="0" smtClean="0"/>
              <a:t>Combine the various  subsets and rate each of the “services categories” </a:t>
            </a:r>
            <a:r>
              <a:rPr lang="en-ZA" dirty="0" err="1" smtClean="0"/>
              <a:t>i.e</a:t>
            </a:r>
            <a:r>
              <a:rPr lang="en-ZA" dirty="0" smtClean="0"/>
              <a:t> each </a:t>
            </a:r>
            <a:r>
              <a:rPr lang="en-ZA" dirty="0"/>
              <a:t>of </a:t>
            </a:r>
            <a:r>
              <a:rPr lang="en-ZA" dirty="0" smtClean="0"/>
              <a:t>provisioning services, cultural services,  regulating services,  supporting services would have a summarised rate relative to “1”.</a:t>
            </a:r>
          </a:p>
          <a:p>
            <a:r>
              <a:rPr lang="en-ZA" dirty="0" smtClean="0"/>
              <a:t>Weight </a:t>
            </a:r>
            <a:r>
              <a:rPr lang="en-ZA" dirty="0"/>
              <a:t>with significance of impact – driver is intensity of </a:t>
            </a:r>
            <a:r>
              <a:rPr lang="en-ZA" dirty="0" smtClean="0"/>
              <a:t>utilisation/importance of service - and score overall. </a:t>
            </a:r>
          </a:p>
          <a:p>
            <a:r>
              <a:rPr lang="en-ZA" dirty="0" smtClean="0"/>
              <a:t>Each EWR will have a score per scenario.</a:t>
            </a:r>
          </a:p>
          <a:p>
            <a:endParaRPr lang="en-ZA" dirty="0" smtClean="0"/>
          </a:p>
          <a:p>
            <a:endParaRPr lang="en-ZA" dirty="0"/>
          </a:p>
        </p:txBody>
      </p:sp>
    </p:spTree>
    <p:extLst>
      <p:ext uri="{BB962C8B-B14F-4D97-AF65-F5344CB8AC3E}">
        <p14:creationId xmlns:p14="http://schemas.microsoft.com/office/powerpoint/2010/main" val="2276046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969617" y="1125986"/>
            <a:ext cx="988626" cy="4503866"/>
            <a:chOff x="7431864" y="1071564"/>
            <a:chExt cx="426284" cy="4357700"/>
          </a:xfrm>
        </p:grpSpPr>
        <p:sp>
          <p:nvSpPr>
            <p:cNvPr id="42" name="Line 401"/>
            <p:cNvSpPr>
              <a:spLocks noChangeShapeType="1"/>
            </p:cNvSpPr>
            <p:nvPr/>
          </p:nvSpPr>
          <p:spPr bwMode="auto">
            <a:xfrm>
              <a:off x="7644847" y="1071564"/>
              <a:ext cx="0" cy="4357700"/>
            </a:xfrm>
            <a:prstGeom prst="line">
              <a:avLst/>
            </a:prstGeom>
            <a:noFill/>
            <a:ln w="76200">
              <a:gradFill>
                <a:gsLst>
                  <a:gs pos="0">
                    <a:srgbClr val="99FF33"/>
                  </a:gs>
                  <a:gs pos="50000">
                    <a:srgbClr val="FFC000"/>
                  </a:gs>
                  <a:gs pos="100000">
                    <a:srgbClr val="FF0000"/>
                  </a:gs>
                </a:gsLst>
                <a:lin ang="5400000" scaled="0"/>
              </a:gradFill>
              <a:round/>
              <a:headEnd/>
              <a:tailEnd/>
            </a:ln>
          </p:spPr>
          <p:txBody>
            <a:bodyPr/>
            <a:lstStyle/>
            <a:p>
              <a:endParaRPr lang="en-ZA"/>
            </a:p>
          </p:txBody>
        </p:sp>
        <p:sp>
          <p:nvSpPr>
            <p:cNvPr id="43" name="Line 402"/>
            <p:cNvSpPr>
              <a:spLocks noChangeShapeType="1"/>
            </p:cNvSpPr>
            <p:nvPr/>
          </p:nvSpPr>
          <p:spPr bwMode="auto">
            <a:xfrm>
              <a:off x="7431864" y="1071564"/>
              <a:ext cx="426284" cy="0"/>
            </a:xfrm>
            <a:prstGeom prst="line">
              <a:avLst/>
            </a:prstGeom>
            <a:noFill/>
            <a:ln w="38100">
              <a:solidFill>
                <a:schemeClr val="tx1"/>
              </a:solidFill>
              <a:round/>
              <a:headEnd/>
              <a:tailEnd/>
            </a:ln>
          </p:spPr>
          <p:txBody>
            <a:bodyPr/>
            <a:lstStyle/>
            <a:p>
              <a:endParaRPr lang="en-ZA"/>
            </a:p>
          </p:txBody>
        </p:sp>
        <p:sp>
          <p:nvSpPr>
            <p:cNvPr id="44" name="Line 403"/>
            <p:cNvSpPr>
              <a:spLocks noChangeShapeType="1"/>
            </p:cNvSpPr>
            <p:nvPr/>
          </p:nvSpPr>
          <p:spPr bwMode="auto">
            <a:xfrm>
              <a:off x="7431864" y="5429264"/>
              <a:ext cx="426284" cy="0"/>
            </a:xfrm>
            <a:prstGeom prst="line">
              <a:avLst/>
            </a:prstGeom>
            <a:noFill/>
            <a:ln w="38100">
              <a:solidFill>
                <a:schemeClr val="tx1"/>
              </a:solidFill>
              <a:round/>
              <a:headEnd/>
              <a:tailEnd/>
            </a:ln>
          </p:spPr>
          <p:txBody>
            <a:bodyPr/>
            <a:lstStyle/>
            <a:p>
              <a:endParaRPr lang="en-ZA"/>
            </a:p>
          </p:txBody>
        </p:sp>
      </p:grpSp>
      <p:sp>
        <p:nvSpPr>
          <p:cNvPr id="41" name="Text Box 404"/>
          <p:cNvSpPr txBox="1">
            <a:spLocks noChangeArrowheads="1"/>
          </p:cNvSpPr>
          <p:nvPr/>
        </p:nvSpPr>
        <p:spPr bwMode="auto">
          <a:xfrm>
            <a:off x="1958243" y="965837"/>
            <a:ext cx="5067639" cy="4524315"/>
          </a:xfrm>
          <a:prstGeom prst="rect">
            <a:avLst/>
          </a:prstGeom>
          <a:noFill/>
          <a:ln w="9525">
            <a:noFill/>
            <a:miter lim="800000"/>
            <a:headEnd/>
            <a:tailEnd/>
          </a:ln>
        </p:spPr>
        <p:txBody>
          <a:bodyPr wrap="square">
            <a:spAutoFit/>
          </a:bodyPr>
          <a:lstStyle/>
          <a:p>
            <a:pPr>
              <a:lnSpc>
                <a:spcPct val="120000"/>
              </a:lnSpc>
            </a:pPr>
            <a:r>
              <a:rPr lang="en-ZA" b="1" smtClean="0">
                <a:latin typeface="Arial" panose="020B0604020202020204" pitchFamily="34" charset="0"/>
                <a:ea typeface="Ebrima" panose="02000000000000000000" pitchFamily="2" charset="0"/>
                <a:cs typeface="Arial" panose="020B0604020202020204" pitchFamily="34" charset="0"/>
              </a:rPr>
              <a:t>Scenario </a:t>
            </a:r>
            <a:r>
              <a:rPr lang="en-ZA" b="1" dirty="0" smtClean="0">
                <a:latin typeface="Arial" panose="020B0604020202020204" pitchFamily="34" charset="0"/>
                <a:ea typeface="Ebrima" panose="02000000000000000000" pitchFamily="2" charset="0"/>
                <a:cs typeface="Arial" panose="020B0604020202020204" pitchFamily="34" charset="0"/>
              </a:rPr>
              <a:t>B </a:t>
            </a:r>
            <a:r>
              <a:rPr lang="en-ZA" b="1" dirty="0">
                <a:latin typeface="Arial" panose="020B0604020202020204" pitchFamily="34" charset="0"/>
                <a:ea typeface="Ebrima" panose="02000000000000000000" pitchFamily="2" charset="0"/>
                <a:cs typeface="Arial" panose="020B0604020202020204" pitchFamily="34" charset="0"/>
              </a:rPr>
              <a:t>= </a:t>
            </a:r>
            <a:r>
              <a:rPr lang="en-ZA" b="1" dirty="0" smtClean="0">
                <a:latin typeface="Arial" panose="020B0604020202020204" pitchFamily="34" charset="0"/>
                <a:ea typeface="Ebrima" panose="02000000000000000000" pitchFamily="2" charset="0"/>
                <a:cs typeface="Arial" panose="020B0604020202020204" pitchFamily="34" charset="0"/>
              </a:rPr>
              <a:t> 1.10</a:t>
            </a:r>
          </a:p>
          <a:p>
            <a:pPr>
              <a:lnSpc>
                <a:spcPct val="120000"/>
              </a:lnSpc>
            </a:pPr>
            <a:endParaRPr lang="en-ZA" b="1" smtClean="0">
              <a:latin typeface="Arial" panose="020B0604020202020204" pitchFamily="34" charset="0"/>
              <a:ea typeface="Ebrima" panose="02000000000000000000" pitchFamily="2" charset="0"/>
              <a:cs typeface="Arial" panose="020B0604020202020204" pitchFamily="34" charset="0"/>
            </a:endParaRPr>
          </a:p>
          <a:p>
            <a:r>
              <a:rPr lang="en-ZA" b="1" smtClean="0">
                <a:latin typeface="Arial" panose="020B0604020202020204" pitchFamily="34" charset="0"/>
                <a:ea typeface="Ebrima" panose="02000000000000000000" pitchFamily="2" charset="0"/>
                <a:cs typeface="Arial" panose="020B0604020202020204" pitchFamily="34" charset="0"/>
              </a:rPr>
              <a:t>Scenario </a:t>
            </a:r>
            <a:r>
              <a:rPr lang="en-ZA" b="1" dirty="0" smtClean="0">
                <a:latin typeface="Arial" panose="020B0604020202020204" pitchFamily="34" charset="0"/>
                <a:ea typeface="Ebrima" panose="02000000000000000000" pitchFamily="2" charset="0"/>
                <a:cs typeface="Arial" panose="020B0604020202020204" pitchFamily="34" charset="0"/>
              </a:rPr>
              <a:t>D = 1.02 </a:t>
            </a:r>
            <a:endParaRPr lang="en-ZA" b="1" dirty="0">
              <a:latin typeface="Arial" panose="020B0604020202020204" pitchFamily="34" charset="0"/>
              <a:ea typeface="Ebrima" panose="02000000000000000000" pitchFamily="2" charset="0"/>
              <a:cs typeface="Arial" panose="020B0604020202020204" pitchFamily="34" charset="0"/>
            </a:endParaRPr>
          </a:p>
          <a:p>
            <a:r>
              <a:rPr lang="en-ZA" b="1" smtClean="0">
                <a:latin typeface="Arial" panose="020B0604020202020204" pitchFamily="34" charset="0"/>
                <a:ea typeface="Ebrima" panose="02000000000000000000" pitchFamily="2" charset="0"/>
                <a:cs typeface="Arial" panose="020B0604020202020204" pitchFamily="34" charset="0"/>
              </a:rPr>
              <a:t>Current </a:t>
            </a:r>
            <a:r>
              <a:rPr lang="en-ZA" b="1" dirty="0" smtClean="0">
                <a:latin typeface="Arial" panose="020B0604020202020204" pitchFamily="34" charset="0"/>
                <a:ea typeface="Ebrima" panose="02000000000000000000" pitchFamily="2" charset="0"/>
                <a:cs typeface="Arial" panose="020B0604020202020204" pitchFamily="34" charset="0"/>
              </a:rPr>
              <a:t>state</a:t>
            </a:r>
            <a:r>
              <a:rPr lang="en-ZA" b="1" dirty="0">
                <a:latin typeface="Arial" panose="020B0604020202020204" pitchFamily="34" charset="0"/>
                <a:ea typeface="Ebrima" panose="02000000000000000000" pitchFamily="2" charset="0"/>
                <a:cs typeface="Arial" panose="020B0604020202020204" pitchFamily="34" charset="0"/>
              </a:rPr>
              <a:t> </a:t>
            </a:r>
            <a:r>
              <a:rPr lang="en-ZA" b="1" dirty="0" smtClean="0">
                <a:latin typeface="Arial" panose="020B0604020202020204" pitchFamily="34" charset="0"/>
                <a:ea typeface="Ebrima" panose="02000000000000000000" pitchFamily="2" charset="0"/>
                <a:cs typeface="Arial" panose="020B0604020202020204" pitchFamily="34" charset="0"/>
              </a:rPr>
              <a:t> = 1, Scenario C = 1 </a:t>
            </a:r>
          </a:p>
          <a:p>
            <a:pPr>
              <a:lnSpc>
                <a:spcPct val="120000"/>
              </a:lnSpc>
            </a:pPr>
            <a:endParaRPr lang="en-ZA" b="1" dirty="0">
              <a:latin typeface="Arial" panose="020B0604020202020204" pitchFamily="34" charset="0"/>
              <a:ea typeface="Ebrima" panose="02000000000000000000" pitchFamily="2" charset="0"/>
              <a:cs typeface="Arial" panose="020B0604020202020204" pitchFamily="34" charset="0"/>
            </a:endParaRPr>
          </a:p>
          <a:p>
            <a:pPr>
              <a:lnSpc>
                <a:spcPct val="120000"/>
              </a:lnSpc>
            </a:pPr>
            <a:r>
              <a:rPr lang="en-ZA" b="1" dirty="0" smtClean="0">
                <a:latin typeface="Arial" panose="020B0604020202020204" pitchFamily="34" charset="0"/>
                <a:ea typeface="Ebrima" panose="02000000000000000000" pitchFamily="2" charset="0"/>
                <a:cs typeface="Arial" panose="020B0604020202020204" pitchFamily="34" charset="0"/>
              </a:rPr>
              <a:t>Scenario A = 0.92</a:t>
            </a:r>
          </a:p>
          <a:p>
            <a:pPr>
              <a:lnSpc>
                <a:spcPct val="120000"/>
              </a:lnSpc>
            </a:pPr>
            <a:endParaRPr lang="en-ZA" b="1" dirty="0" smtClean="0">
              <a:latin typeface="Arial" panose="020B0604020202020204" pitchFamily="34" charset="0"/>
              <a:ea typeface="Ebrima" panose="02000000000000000000" pitchFamily="2" charset="0"/>
              <a:cs typeface="Arial" panose="020B0604020202020204" pitchFamily="34" charset="0"/>
            </a:endParaRPr>
          </a:p>
          <a:p>
            <a:pPr>
              <a:lnSpc>
                <a:spcPct val="120000"/>
              </a:lnSpc>
            </a:pPr>
            <a:endParaRPr lang="en-ZA" b="1" smtClean="0">
              <a:latin typeface="Arial" panose="020B0604020202020204" pitchFamily="34" charset="0"/>
              <a:ea typeface="Ebrima" panose="02000000000000000000" pitchFamily="2" charset="0"/>
              <a:cs typeface="Arial" panose="020B0604020202020204" pitchFamily="34" charset="0"/>
            </a:endParaRPr>
          </a:p>
          <a:p>
            <a:pPr>
              <a:lnSpc>
                <a:spcPct val="120000"/>
              </a:lnSpc>
            </a:pPr>
            <a:endParaRPr lang="en-ZA" b="1" dirty="0" smtClean="0">
              <a:latin typeface="Arial" panose="020B0604020202020204" pitchFamily="34" charset="0"/>
              <a:ea typeface="Ebrima" panose="02000000000000000000" pitchFamily="2" charset="0"/>
              <a:cs typeface="Arial" panose="020B0604020202020204" pitchFamily="34" charset="0"/>
            </a:endParaRPr>
          </a:p>
          <a:p>
            <a:pPr>
              <a:lnSpc>
                <a:spcPct val="120000"/>
              </a:lnSpc>
            </a:pPr>
            <a:endParaRPr lang="en-ZA" b="1" dirty="0" smtClean="0">
              <a:latin typeface="Arial" panose="020B0604020202020204" pitchFamily="34" charset="0"/>
              <a:ea typeface="Ebrima" panose="02000000000000000000" pitchFamily="2" charset="0"/>
              <a:cs typeface="Arial" panose="020B0604020202020204" pitchFamily="34" charset="0"/>
            </a:endParaRPr>
          </a:p>
        </p:txBody>
      </p:sp>
      <p:sp>
        <p:nvSpPr>
          <p:cNvPr id="2" name="TextBox 1"/>
          <p:cNvSpPr txBox="1"/>
          <p:nvPr/>
        </p:nvSpPr>
        <p:spPr>
          <a:xfrm>
            <a:off x="0" y="0"/>
            <a:ext cx="9144000" cy="646331"/>
          </a:xfrm>
          <a:prstGeom prst="rect">
            <a:avLst/>
          </a:prstGeom>
          <a:noFill/>
        </p:spPr>
        <p:txBody>
          <a:bodyPr wrap="square" rtlCol="0">
            <a:spAutoFit/>
          </a:bodyPr>
          <a:lstStyle/>
          <a:p>
            <a:pPr algn="ctr"/>
            <a:r>
              <a:rPr lang="en-ZA" sz="3600" b="1" smtClean="0">
                <a:solidFill>
                  <a:schemeClr val="bg1"/>
                </a:solidFill>
              </a:rPr>
              <a:t>Ecosystem services consequences</a:t>
            </a:r>
            <a:endParaRPr lang="en-ZA" sz="3600" b="1">
              <a:solidFill>
                <a:schemeClr val="bg1"/>
              </a:solidFill>
            </a:endParaRPr>
          </a:p>
        </p:txBody>
      </p:sp>
    </p:spTree>
    <p:extLst>
      <p:ext uri="{BB962C8B-B14F-4D97-AF65-F5344CB8AC3E}">
        <p14:creationId xmlns:p14="http://schemas.microsoft.com/office/powerpoint/2010/main" val="87530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988"/>
            <a:ext cx="8229600" cy="648698"/>
          </a:xfrm>
        </p:spPr>
        <p:txBody>
          <a:bodyPr/>
          <a:lstStyle/>
          <a:p>
            <a:r>
              <a:rPr lang="en-ZA" b="1" dirty="0" smtClean="0">
                <a:solidFill>
                  <a:schemeClr val="bg1"/>
                </a:solidFill>
              </a:rPr>
              <a:t>Socio Economics</a:t>
            </a:r>
            <a:endParaRPr lang="en-ZA" b="1" dirty="0">
              <a:solidFill>
                <a:schemeClr val="bg1"/>
              </a:solidFill>
            </a:endParaRPr>
          </a:p>
        </p:txBody>
      </p:sp>
      <p:sp>
        <p:nvSpPr>
          <p:cNvPr id="3" name="Content Placeholder 2"/>
          <p:cNvSpPr>
            <a:spLocks noGrp="1"/>
          </p:cNvSpPr>
          <p:nvPr>
            <p:ph idx="1"/>
          </p:nvPr>
        </p:nvSpPr>
        <p:spPr>
          <a:xfrm>
            <a:off x="355600" y="1028700"/>
            <a:ext cx="8521700" cy="4525963"/>
          </a:xfrm>
        </p:spPr>
        <p:txBody>
          <a:bodyPr>
            <a:noAutofit/>
          </a:bodyPr>
          <a:lstStyle/>
          <a:p>
            <a:r>
              <a:rPr lang="en-ZA" sz="2800" dirty="0" smtClean="0"/>
              <a:t>Looking at the value of water and measure impact of scenarios.</a:t>
            </a:r>
          </a:p>
          <a:p>
            <a:r>
              <a:rPr lang="en-ZA" sz="2800" dirty="0" smtClean="0"/>
              <a:t>Although they are integrated there are two fundamental pieces of work applied.</a:t>
            </a:r>
          </a:p>
          <a:p>
            <a:r>
              <a:rPr lang="en-ZA" sz="2800" dirty="0" smtClean="0"/>
              <a:t>Look at value of water abstracted and express the return on utilisation. This can be expressed in </a:t>
            </a:r>
            <a:r>
              <a:rPr lang="en-ZA" sz="2800" dirty="0" err="1" smtClean="0"/>
              <a:t>Rands</a:t>
            </a:r>
            <a:r>
              <a:rPr lang="en-ZA" sz="2800" dirty="0" smtClean="0"/>
              <a:t> and in terms of jobs</a:t>
            </a:r>
          </a:p>
          <a:p>
            <a:r>
              <a:rPr lang="en-ZA" sz="2800" dirty="0" smtClean="0"/>
              <a:t>Look at value of water that remains in the system and what this means for utilization of associated goods and services.  This is expressed as an order of magnitude impact of scenarios against a status quo reference point.</a:t>
            </a:r>
            <a:endParaRPr lang="en-ZA" sz="2800" dirty="0"/>
          </a:p>
        </p:txBody>
      </p:sp>
    </p:spTree>
    <p:extLst>
      <p:ext uri="{BB962C8B-B14F-4D97-AF65-F5344CB8AC3E}">
        <p14:creationId xmlns:p14="http://schemas.microsoft.com/office/powerpoint/2010/main" val="78695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ZA" b="1" dirty="0" smtClean="0">
                <a:solidFill>
                  <a:schemeClr val="bg1"/>
                </a:solidFill>
              </a:rPr>
              <a:t>What </a:t>
            </a:r>
            <a:r>
              <a:rPr lang="en-ZA" b="1" smtClean="0">
                <a:solidFill>
                  <a:schemeClr val="bg1"/>
                </a:solidFill>
              </a:rPr>
              <a:t>is </a:t>
            </a:r>
            <a:r>
              <a:rPr lang="en-ZA" b="1" smtClean="0">
                <a:solidFill>
                  <a:schemeClr val="bg1"/>
                </a:solidFill>
              </a:rPr>
              <a:t>Ecosystem Services?</a:t>
            </a:r>
            <a:endParaRPr lang="en-ZA" b="1" dirty="0">
              <a:solidFill>
                <a:schemeClr val="bg1"/>
              </a:solidFill>
            </a:endParaRPr>
          </a:p>
        </p:txBody>
      </p:sp>
      <p:sp>
        <p:nvSpPr>
          <p:cNvPr id="3" name="Content Placeholder 2"/>
          <p:cNvSpPr>
            <a:spLocks noGrp="1"/>
          </p:cNvSpPr>
          <p:nvPr>
            <p:ph idx="1"/>
          </p:nvPr>
        </p:nvSpPr>
        <p:spPr>
          <a:xfrm>
            <a:off x="254000" y="939800"/>
            <a:ext cx="8648700" cy="4525963"/>
          </a:xfrm>
        </p:spPr>
        <p:txBody>
          <a:bodyPr>
            <a:noAutofit/>
          </a:bodyPr>
          <a:lstStyle/>
          <a:p>
            <a:r>
              <a:rPr lang="en-ZA" sz="2800" smtClean="0"/>
              <a:t>Ecosystem Services </a:t>
            </a:r>
            <a:r>
              <a:rPr lang="en-ZA" sz="2800" dirty="0"/>
              <a:t>are the goods and services provided by the river (and associated ecological systems) that result in a value being produced for consumers. </a:t>
            </a:r>
          </a:p>
          <a:p>
            <a:r>
              <a:rPr lang="en-ZA" sz="2800" dirty="0"/>
              <a:t>Provisioning services are the most familiar category of benefit, often referred to as ecosystem ‘goods’, such as foods, fuels, fibres, medicine, etc., that are in many cases directly consumed.</a:t>
            </a:r>
          </a:p>
          <a:p>
            <a:r>
              <a:rPr lang="en-ZA" sz="2800" dirty="0"/>
              <a:t>Other services include </a:t>
            </a:r>
          </a:p>
          <a:p>
            <a:r>
              <a:rPr lang="en-ZA" sz="2800" dirty="0"/>
              <a:t>cultural services (ritual use of rivers, aesthetic or historical importance)</a:t>
            </a:r>
          </a:p>
          <a:p>
            <a:r>
              <a:rPr lang="en-ZA" sz="2800" dirty="0"/>
              <a:t>regulating services (e.g. water quality inputs), and </a:t>
            </a:r>
          </a:p>
          <a:p>
            <a:r>
              <a:rPr lang="en-ZA" sz="2800" dirty="0"/>
              <a:t>supporting services (e.g. nutrient formation)</a:t>
            </a:r>
          </a:p>
          <a:p>
            <a:endParaRPr lang="en-ZA" sz="2800" dirty="0"/>
          </a:p>
        </p:txBody>
      </p:sp>
    </p:spTree>
    <p:extLst>
      <p:ext uri="{BB962C8B-B14F-4D97-AF65-F5344CB8AC3E}">
        <p14:creationId xmlns:p14="http://schemas.microsoft.com/office/powerpoint/2010/main" val="3051662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64024" y="0"/>
            <a:ext cx="8229600" cy="1143000"/>
          </a:xfrm>
        </p:spPr>
        <p:txBody>
          <a:bodyPr>
            <a:normAutofit/>
          </a:bodyPr>
          <a:lstStyle/>
          <a:p>
            <a:r>
              <a:rPr lang="en-ZA" b="1" smtClean="0">
                <a:solidFill>
                  <a:schemeClr val="bg1"/>
                </a:solidFill>
              </a:rPr>
              <a:t>Ecosystem services approach</a:t>
            </a:r>
            <a:endParaRPr lang="en-ZA" b="1"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279400" y="908987"/>
            <a:ext cx="8648699" cy="4737538"/>
          </a:xfrm>
        </p:spPr>
        <p:txBody>
          <a:bodyPr>
            <a:noAutofit/>
          </a:bodyPr>
          <a:lstStyle/>
          <a:p>
            <a:pPr marL="0" indent="0">
              <a:lnSpc>
                <a:spcPct val="130000"/>
              </a:lnSpc>
              <a:spcBef>
                <a:spcPts val="0"/>
              </a:spcBef>
              <a:buNone/>
            </a:pPr>
            <a:r>
              <a:rPr lang="en-ZA" sz="2800" smtClean="0">
                <a:latin typeface="Arial" pitchFamily="34" charset="0"/>
                <a:cs typeface="Arial" pitchFamily="34" charset="0"/>
              </a:rPr>
              <a:t>The </a:t>
            </a:r>
            <a:r>
              <a:rPr lang="en-ZA" sz="2800" smtClean="0">
                <a:latin typeface="Arial" pitchFamily="34" charset="0"/>
                <a:cs typeface="Arial" pitchFamily="34" charset="0"/>
              </a:rPr>
              <a:t>following </a:t>
            </a:r>
            <a:r>
              <a:rPr lang="en-ZA" sz="2800" smtClean="0">
                <a:latin typeface="Arial" pitchFamily="34" charset="0"/>
                <a:cs typeface="Arial" pitchFamily="34" charset="0"/>
              </a:rPr>
              <a:t>methods were used </a:t>
            </a:r>
            <a:r>
              <a:rPr lang="en-ZA" sz="2800" dirty="0" smtClean="0">
                <a:latin typeface="Arial" pitchFamily="34" charset="0"/>
                <a:cs typeface="Arial" pitchFamily="34" charset="0"/>
              </a:rPr>
              <a:t>to generate a picture of the most </a:t>
            </a:r>
            <a:r>
              <a:rPr lang="en-ZA" sz="2800" smtClean="0">
                <a:latin typeface="Arial" pitchFamily="34" charset="0"/>
                <a:cs typeface="Arial" pitchFamily="34" charset="0"/>
              </a:rPr>
              <a:t>important </a:t>
            </a:r>
            <a:r>
              <a:rPr lang="en-ZA" sz="2800" smtClean="0">
                <a:latin typeface="Arial" pitchFamily="34" charset="0"/>
                <a:cs typeface="Arial" pitchFamily="34" charset="0"/>
              </a:rPr>
              <a:t>Ecosystem Services </a:t>
            </a:r>
            <a:r>
              <a:rPr lang="en-ZA" sz="2800" dirty="0" smtClean="0">
                <a:latin typeface="Arial" pitchFamily="34" charset="0"/>
                <a:cs typeface="Arial" pitchFamily="34" charset="0"/>
              </a:rPr>
              <a:t>that are associated with the riverine system and may be subject to change under a potential range of operational scenarios.</a:t>
            </a:r>
          </a:p>
          <a:p>
            <a:pPr lvl="1">
              <a:lnSpc>
                <a:spcPct val="130000"/>
              </a:lnSpc>
              <a:spcBef>
                <a:spcPts val="0"/>
              </a:spcBef>
            </a:pPr>
            <a:r>
              <a:rPr lang="en-ZA" dirty="0">
                <a:latin typeface="Arial" pitchFamily="34" charset="0"/>
                <a:cs typeface="Arial" pitchFamily="34" charset="0"/>
              </a:rPr>
              <a:t>Literature </a:t>
            </a:r>
            <a:r>
              <a:rPr lang="en-ZA" dirty="0" smtClean="0">
                <a:latin typeface="Arial" pitchFamily="34" charset="0"/>
                <a:cs typeface="Arial" pitchFamily="34" charset="0"/>
              </a:rPr>
              <a:t>survey</a:t>
            </a:r>
          </a:p>
          <a:p>
            <a:pPr lvl="1">
              <a:lnSpc>
                <a:spcPct val="130000"/>
              </a:lnSpc>
              <a:spcBef>
                <a:spcPts val="0"/>
              </a:spcBef>
            </a:pPr>
            <a:r>
              <a:rPr lang="en-ZA" dirty="0" smtClean="0">
                <a:latin typeface="Arial" pitchFamily="34" charset="0"/>
                <a:cs typeface="Arial" pitchFamily="34" charset="0"/>
              </a:rPr>
              <a:t>Census information</a:t>
            </a:r>
          </a:p>
          <a:p>
            <a:pPr lvl="1">
              <a:lnSpc>
                <a:spcPct val="130000"/>
              </a:lnSpc>
              <a:spcBef>
                <a:spcPts val="0"/>
              </a:spcBef>
            </a:pPr>
            <a:r>
              <a:rPr lang="en-ZA" dirty="0" smtClean="0">
                <a:latin typeface="Arial" pitchFamily="34" charset="0"/>
                <a:cs typeface="Arial" pitchFamily="34" charset="0"/>
              </a:rPr>
              <a:t>Analysis </a:t>
            </a:r>
            <a:r>
              <a:rPr lang="en-ZA" dirty="0">
                <a:latin typeface="Arial" pitchFamily="34" charset="0"/>
                <a:cs typeface="Arial" pitchFamily="34" charset="0"/>
              </a:rPr>
              <a:t>of maps and Google Earth </a:t>
            </a:r>
            <a:r>
              <a:rPr lang="en-ZA" dirty="0" smtClean="0">
                <a:latin typeface="Arial" pitchFamily="34" charset="0"/>
                <a:cs typeface="Arial" pitchFamily="34" charset="0"/>
              </a:rPr>
              <a:t>images</a:t>
            </a:r>
          </a:p>
          <a:p>
            <a:pPr lvl="1">
              <a:lnSpc>
                <a:spcPct val="130000"/>
              </a:lnSpc>
              <a:spcBef>
                <a:spcPts val="0"/>
              </a:spcBef>
            </a:pPr>
            <a:r>
              <a:rPr lang="en-ZA" dirty="0" smtClean="0">
                <a:latin typeface="Arial" pitchFamily="34" charset="0"/>
                <a:cs typeface="Arial" pitchFamily="34" charset="0"/>
              </a:rPr>
              <a:t>Interviews in the catchment where priorities are identified.</a:t>
            </a:r>
          </a:p>
          <a:p>
            <a:pPr lvl="1">
              <a:lnSpc>
                <a:spcPct val="130000"/>
              </a:lnSpc>
              <a:spcBef>
                <a:spcPts val="0"/>
              </a:spcBef>
            </a:pPr>
            <a:endParaRPr lang="en-ZA" dirty="0" smtClean="0">
              <a:latin typeface="Arial" pitchFamily="34" charset="0"/>
              <a:cs typeface="Arial" pitchFamily="34" charset="0"/>
            </a:endParaRPr>
          </a:p>
          <a:p>
            <a:pPr>
              <a:lnSpc>
                <a:spcPct val="130000"/>
              </a:lnSpc>
              <a:spcBef>
                <a:spcPts val="0"/>
              </a:spcBef>
            </a:pPr>
            <a:endParaRPr lang="en-ZA" sz="2800" dirty="0">
              <a:latin typeface="Arial" pitchFamily="34" charset="0"/>
              <a:cs typeface="Arial" pitchFamily="34" charset="0"/>
            </a:endParaRPr>
          </a:p>
        </p:txBody>
      </p:sp>
    </p:spTree>
    <p:extLst>
      <p:ext uri="{BB962C8B-B14F-4D97-AF65-F5344CB8AC3E}">
        <p14:creationId xmlns:p14="http://schemas.microsoft.com/office/powerpoint/2010/main" val="60332560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1028700"/>
            <a:ext cx="8801100" cy="4525963"/>
          </a:xfrm>
        </p:spPr>
        <p:txBody>
          <a:bodyPr>
            <a:noAutofit/>
          </a:bodyPr>
          <a:lstStyle/>
          <a:p>
            <a:r>
              <a:rPr lang="en-ZA" sz="2800" smtClean="0"/>
              <a:t>The </a:t>
            </a:r>
            <a:r>
              <a:rPr lang="en-ZA" sz="2800" dirty="0" smtClean="0"/>
              <a:t>importance of </a:t>
            </a:r>
            <a:r>
              <a:rPr lang="en-ZA" sz="2800" smtClean="0"/>
              <a:t>the </a:t>
            </a:r>
            <a:r>
              <a:rPr lang="en-ZA" sz="2800" smtClean="0"/>
              <a:t>Ecosystem Services </a:t>
            </a:r>
            <a:r>
              <a:rPr lang="en-ZA" sz="2800" smtClean="0"/>
              <a:t>per </a:t>
            </a:r>
            <a:r>
              <a:rPr lang="en-ZA" sz="2800" smtClean="0"/>
              <a:t>SQ is described</a:t>
            </a:r>
            <a:endParaRPr lang="en-ZA" sz="2800" dirty="0" smtClean="0"/>
          </a:p>
          <a:p>
            <a:r>
              <a:rPr lang="en-ZA" sz="2800" smtClean="0"/>
              <a:t>Links are made to determine the Ecosystem Services that </a:t>
            </a:r>
            <a:r>
              <a:rPr lang="en-ZA" sz="2800" dirty="0" smtClean="0"/>
              <a:t>are important and the types of communities that make use of, or are dependent, on types </a:t>
            </a:r>
            <a:r>
              <a:rPr lang="en-ZA" sz="2800" smtClean="0"/>
              <a:t>of </a:t>
            </a:r>
            <a:r>
              <a:rPr lang="en-ZA" sz="2800" smtClean="0"/>
              <a:t>Ecosystem Services. </a:t>
            </a:r>
            <a:endParaRPr lang="en-ZA" sz="2800" dirty="0" smtClean="0"/>
          </a:p>
          <a:p>
            <a:r>
              <a:rPr lang="en-ZA" sz="2800" dirty="0" smtClean="0"/>
              <a:t>Each </a:t>
            </a:r>
            <a:r>
              <a:rPr lang="en-ZA" sz="2800" dirty="0"/>
              <a:t>SQ attracts a score based on a weighted </a:t>
            </a:r>
            <a:r>
              <a:rPr lang="en-ZA" sz="2800" dirty="0" smtClean="0"/>
              <a:t>rating of each of the aspects that make up </a:t>
            </a:r>
            <a:r>
              <a:rPr lang="en-ZA" sz="2800" smtClean="0"/>
              <a:t>the </a:t>
            </a:r>
            <a:r>
              <a:rPr lang="en-ZA" sz="2800" smtClean="0"/>
              <a:t>Ecosystem Services. </a:t>
            </a:r>
            <a:r>
              <a:rPr lang="en-ZA" sz="2800" dirty="0" smtClean="0"/>
              <a:t>Scale is 0-5</a:t>
            </a:r>
          </a:p>
          <a:p>
            <a:r>
              <a:rPr lang="en-ZA" sz="2800" dirty="0" smtClean="0"/>
              <a:t>“Hotspots” and key features that may influence management decisions are identified.</a:t>
            </a:r>
            <a:endParaRPr lang="en-ZA" sz="2800" dirty="0"/>
          </a:p>
        </p:txBody>
      </p:sp>
      <p:sp>
        <p:nvSpPr>
          <p:cNvPr id="4" name="Title 1"/>
          <p:cNvSpPr txBox="1">
            <a:spLocks/>
          </p:cNvSpPr>
          <p:nvPr/>
        </p:nvSpPr>
        <p:spPr>
          <a:xfrm>
            <a:off x="464024" y="0"/>
            <a:ext cx="8229600" cy="1143000"/>
          </a:xfrm>
          <a:prstGeom prst="rect">
            <a:avLst/>
          </a:prstGeom>
        </p:spPr>
        <p:txBody>
          <a:bodyPr>
            <a:norm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ZA" b="1" smtClean="0">
                <a:solidFill>
                  <a:schemeClr val="bg1"/>
                </a:solidFill>
              </a:rPr>
              <a:t>Ecosystem services approach</a:t>
            </a:r>
            <a:endParaRPr lang="en-ZA"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10584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36659566"/>
              </p:ext>
            </p:extLst>
          </p:nvPr>
        </p:nvGraphicFramePr>
        <p:xfrm>
          <a:off x="38100" y="1092200"/>
          <a:ext cx="8839200" cy="4493260"/>
        </p:xfrm>
        <a:graphic>
          <a:graphicData uri="http://schemas.openxmlformats.org/drawingml/2006/table">
            <a:tbl>
              <a:tblPr firstRow="1" bandRow="1">
                <a:tableStyleId>{5C22544A-7EE6-4342-B048-85BDC9FD1C3A}</a:tableStyleId>
              </a:tblPr>
              <a:tblGrid>
                <a:gridCol w="990600"/>
                <a:gridCol w="889000"/>
                <a:gridCol w="876300"/>
                <a:gridCol w="939800"/>
                <a:gridCol w="711200"/>
                <a:gridCol w="990600"/>
                <a:gridCol w="939800"/>
                <a:gridCol w="965200"/>
                <a:gridCol w="812800"/>
                <a:gridCol w="723900"/>
              </a:tblGrid>
              <a:tr h="2755900">
                <a:tc>
                  <a:txBody>
                    <a:bodyPr/>
                    <a:lstStyle/>
                    <a:p>
                      <a:pPr algn="l" fontAlgn="b"/>
                      <a:r>
                        <a:rPr lang="en-ZA" sz="2400" b="1" i="0" u="none" strike="noStrike" smtClean="0">
                          <a:solidFill>
                            <a:srgbClr val="000000"/>
                          </a:solidFill>
                          <a:effectLst/>
                          <a:latin typeface="Calibri"/>
                        </a:rPr>
                        <a:t>SQ</a:t>
                      </a:r>
                      <a:endParaRPr lang="en-ZA" sz="2400" b="1" i="0" u="none" strike="noStrike" dirty="0">
                        <a:solidFill>
                          <a:srgbClr val="000000"/>
                        </a:solidFill>
                        <a:effectLst/>
                        <a:latin typeface="Calibri"/>
                      </a:endParaRP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Cultural Services</a:t>
                      </a:r>
                      <a:br>
                        <a:rPr lang="en-ZA" sz="2400" b="1" i="0" u="none" strike="noStrike" dirty="0">
                          <a:solidFill>
                            <a:srgbClr val="000000"/>
                          </a:solidFill>
                          <a:effectLst/>
                          <a:latin typeface="Calibri"/>
                        </a:rPr>
                      </a:br>
                      <a:r>
                        <a:rPr lang="en-ZA" sz="2400" b="1" i="0" u="none" strike="noStrike" dirty="0">
                          <a:solidFill>
                            <a:srgbClr val="000000"/>
                          </a:solidFill>
                          <a:effectLst/>
                          <a:latin typeface="Calibri"/>
                        </a:rPr>
                        <a:t>(0-5)</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Weight</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a:solidFill>
                            <a:srgbClr val="000000"/>
                          </a:solidFill>
                          <a:effectLst/>
                          <a:latin typeface="Calibri"/>
                        </a:rPr>
                        <a:t>Provisioning </a:t>
                      </a:r>
                      <a:r>
                        <a:rPr lang="en-ZA" sz="2400" b="1" i="0" u="none" strike="noStrike" smtClean="0">
                          <a:solidFill>
                            <a:srgbClr val="000000"/>
                          </a:solidFill>
                          <a:effectLst/>
                          <a:latin typeface="Calibri"/>
                        </a:rPr>
                        <a:t>Services (0-5</a:t>
                      </a:r>
                      <a:r>
                        <a:rPr lang="en-ZA" sz="2400" b="1" i="0" u="none" strike="noStrike" dirty="0">
                          <a:solidFill>
                            <a:srgbClr val="000000"/>
                          </a:solidFill>
                          <a:effectLst/>
                          <a:latin typeface="Calibri"/>
                        </a:rPr>
                        <a:t>)</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Weight</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Regulating Services</a:t>
                      </a:r>
                      <a:br>
                        <a:rPr lang="en-ZA" sz="2400" b="1" i="0" u="none" strike="noStrike" dirty="0">
                          <a:solidFill>
                            <a:srgbClr val="000000"/>
                          </a:solidFill>
                          <a:effectLst/>
                          <a:latin typeface="Calibri"/>
                        </a:rPr>
                      </a:br>
                      <a:r>
                        <a:rPr lang="en-ZA" sz="2400" b="1" i="0" u="none" strike="noStrike">
                          <a:solidFill>
                            <a:srgbClr val="000000"/>
                          </a:solidFill>
                          <a:effectLst/>
                          <a:latin typeface="Calibri"/>
                        </a:rPr>
                        <a:t>Use </a:t>
                      </a:r>
                      <a:r>
                        <a:rPr lang="en-ZA" sz="2400" b="1" i="0" u="none" strike="noStrike" smtClean="0">
                          <a:solidFill>
                            <a:srgbClr val="000000"/>
                          </a:solidFill>
                          <a:effectLst/>
                          <a:latin typeface="Calibri"/>
                        </a:rPr>
                        <a:t>(</a:t>
                      </a:r>
                      <a:r>
                        <a:rPr lang="en-ZA" sz="2400" b="1" i="0" u="none" strike="noStrike" dirty="0">
                          <a:solidFill>
                            <a:srgbClr val="000000"/>
                          </a:solidFill>
                          <a:effectLst/>
                          <a:latin typeface="Calibri"/>
                        </a:rPr>
                        <a:t>0-5)</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Weight</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Supporting services</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Weight</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b"/>
                      <a:r>
                        <a:rPr lang="en-ZA" sz="2400" b="1" i="0" u="none" strike="noStrike" dirty="0">
                          <a:solidFill>
                            <a:srgbClr val="000000"/>
                          </a:solidFill>
                          <a:effectLst/>
                          <a:latin typeface="Calibri"/>
                        </a:rPr>
                        <a:t>Score</a:t>
                      </a:r>
                    </a:p>
                  </a:txBody>
                  <a:tcPr marL="36000" marR="36000" marT="72000" marB="7200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r>
              <a:tr h="810260">
                <a:tc>
                  <a:txBody>
                    <a:bodyPr/>
                    <a:lstStyle/>
                    <a:p>
                      <a:pPr algn="l" fontAlgn="b"/>
                      <a:r>
                        <a:rPr lang="en-ZA" sz="2400" b="0" i="0" u="none" strike="noStrike">
                          <a:solidFill>
                            <a:srgbClr val="000000"/>
                          </a:solidFill>
                          <a:effectLst/>
                          <a:latin typeface="Calibri"/>
                        </a:rPr>
                        <a:t>T40A-5450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2</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0.5</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2</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1</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1</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smtClean="0">
                          <a:solidFill>
                            <a:srgbClr val="000000"/>
                          </a:solidFill>
                          <a:effectLst/>
                          <a:latin typeface="Calibri"/>
                        </a:rPr>
                        <a:t>0.13</a:t>
                      </a:r>
                      <a:endParaRPr lang="en-ZA" sz="2400" b="0" i="0" u="none" strike="noStrike" dirty="0">
                        <a:solidFill>
                          <a:srgbClr val="000000"/>
                        </a:solidFill>
                        <a:effectLst/>
                        <a:latin typeface="Calibri"/>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dirty="0">
                          <a:solidFill>
                            <a:srgbClr val="000000"/>
                          </a:solidFill>
                          <a:effectLst/>
                          <a:latin typeface="Calibri"/>
                        </a:rPr>
                        <a:t>2</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dirty="0">
                          <a:solidFill>
                            <a:srgbClr val="000000"/>
                          </a:solidFill>
                          <a:effectLst/>
                          <a:latin typeface="Calibri"/>
                        </a:rPr>
                        <a:t>0.25</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smtClean="0">
                          <a:solidFill>
                            <a:srgbClr val="000000"/>
                          </a:solidFill>
                          <a:effectLst/>
                          <a:latin typeface="Calibri"/>
                        </a:rPr>
                        <a:t>1.9</a:t>
                      </a:r>
                      <a:endParaRPr lang="en-ZA" sz="2400" b="0" i="0" u="none" strike="noStrike">
                        <a:solidFill>
                          <a:srgbClr val="000000"/>
                        </a:solidFill>
                        <a:effectLst/>
                        <a:latin typeface="Calibri"/>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927100">
                <a:tc>
                  <a:txBody>
                    <a:bodyPr/>
                    <a:lstStyle/>
                    <a:p>
                      <a:pPr algn="l" fontAlgn="b"/>
                      <a:r>
                        <a:rPr lang="en-ZA" sz="2400" b="0" i="0" u="none" strike="noStrike">
                          <a:solidFill>
                            <a:srgbClr val="000000"/>
                          </a:solidFill>
                          <a:effectLst/>
                          <a:latin typeface="Calibri"/>
                        </a:rPr>
                        <a:t>T40A-5487</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2</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0.5</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2</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1</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smtClean="0">
                          <a:solidFill>
                            <a:srgbClr val="000000"/>
                          </a:solidFill>
                          <a:effectLst/>
                          <a:latin typeface="Calibri"/>
                        </a:rPr>
                        <a:t>0.13</a:t>
                      </a:r>
                      <a:endParaRPr lang="en-ZA" sz="2400" b="0" i="0" u="none" strike="noStrike">
                        <a:solidFill>
                          <a:srgbClr val="000000"/>
                        </a:solidFill>
                        <a:effectLst/>
                        <a:latin typeface="Calibri"/>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a:solidFill>
                            <a:srgbClr val="000000"/>
                          </a:solidFill>
                          <a:effectLst/>
                          <a:latin typeface="Calibri"/>
                        </a:rPr>
                        <a:t>2</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dirty="0">
                          <a:solidFill>
                            <a:srgbClr val="000000"/>
                          </a:solidFill>
                          <a:effectLst/>
                          <a:latin typeface="Calibri"/>
                        </a:rPr>
                        <a:t>0.25</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r>
                        <a:rPr lang="en-ZA" sz="2400" b="0" i="0" u="none" strike="noStrike" smtClean="0">
                          <a:solidFill>
                            <a:srgbClr val="000000"/>
                          </a:solidFill>
                          <a:effectLst/>
                          <a:latin typeface="Calibri"/>
                        </a:rPr>
                        <a:t>2.9</a:t>
                      </a:r>
                      <a:endParaRPr lang="en-ZA" sz="2400" b="0" i="0" u="none" strike="noStrike" dirty="0">
                        <a:solidFill>
                          <a:srgbClr val="000000"/>
                        </a:solidFill>
                        <a:effectLst/>
                        <a:latin typeface="Calibri"/>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5" name="Title 1"/>
          <p:cNvSpPr txBox="1">
            <a:spLocks/>
          </p:cNvSpPr>
          <p:nvPr/>
        </p:nvSpPr>
        <p:spPr>
          <a:xfrm>
            <a:off x="464024" y="0"/>
            <a:ext cx="8229600" cy="1143000"/>
          </a:xfrm>
          <a:prstGeom prst="rect">
            <a:avLst/>
          </a:prstGeom>
        </p:spPr>
        <p:txBody>
          <a:bodyPr>
            <a:normAutofit/>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ZA" b="1" smtClean="0">
                <a:solidFill>
                  <a:schemeClr val="bg1"/>
                </a:solidFill>
              </a:rPr>
              <a:t>Ecosystem services approach</a:t>
            </a:r>
            <a:endParaRPr lang="en-ZA"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33182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3485"/>
            <a:ext cx="8229600" cy="1143000"/>
          </a:xfrm>
        </p:spPr>
        <p:txBody>
          <a:bodyPr>
            <a:normAutofit/>
          </a:bodyPr>
          <a:lstStyle/>
          <a:p>
            <a:r>
              <a:rPr lang="en-ZA" b="1" dirty="0" smtClean="0">
                <a:solidFill>
                  <a:schemeClr val="bg1"/>
                </a:solidFill>
                <a:latin typeface="Arial" pitchFamily="34" charset="0"/>
                <a:cs typeface="Arial" pitchFamily="34" charset="0"/>
              </a:rPr>
              <a:t>Process</a:t>
            </a:r>
            <a:endParaRPr lang="en-ZA" b="1"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190500" y="888375"/>
            <a:ext cx="8724900" cy="4928663"/>
          </a:xfrm>
        </p:spPr>
        <p:txBody>
          <a:bodyPr vert="horz" lIns="91440" tIns="45720" rIns="91440" bIns="45720" rtlCol="0">
            <a:noAutofit/>
          </a:bodyPr>
          <a:lstStyle/>
          <a:p>
            <a:pPr>
              <a:lnSpc>
                <a:spcPct val="140000"/>
              </a:lnSpc>
              <a:spcBef>
                <a:spcPts val="0"/>
              </a:spcBef>
            </a:pPr>
            <a:r>
              <a:rPr lang="en-ZA" sz="2800" dirty="0">
                <a:latin typeface="Arial" pitchFamily="34" charset="0"/>
                <a:cs typeface="Arial" pitchFamily="34" charset="0"/>
              </a:rPr>
              <a:t>Evaluate changes </a:t>
            </a:r>
            <a:r>
              <a:rPr lang="en-ZA" sz="2800">
                <a:latin typeface="Arial" pitchFamily="34" charset="0"/>
                <a:cs typeface="Arial" pitchFamily="34" charset="0"/>
              </a:rPr>
              <a:t>to </a:t>
            </a:r>
            <a:r>
              <a:rPr lang="en-ZA" sz="2800" smtClean="0">
                <a:latin typeface="Arial" pitchFamily="34" charset="0"/>
                <a:cs typeface="Arial" pitchFamily="34" charset="0"/>
              </a:rPr>
              <a:t>Ecosystem Services </a:t>
            </a:r>
            <a:r>
              <a:rPr lang="en-ZA" sz="2800" dirty="0">
                <a:latin typeface="Arial" pitchFamily="34" charset="0"/>
                <a:cs typeface="Arial" pitchFamily="34" charset="0"/>
              </a:rPr>
              <a:t>against scenarios in expert workshop format.</a:t>
            </a:r>
          </a:p>
          <a:p>
            <a:pPr>
              <a:lnSpc>
                <a:spcPct val="140000"/>
              </a:lnSpc>
              <a:spcBef>
                <a:spcPts val="0"/>
              </a:spcBef>
            </a:pPr>
            <a:r>
              <a:rPr lang="en-ZA" sz="2800">
                <a:latin typeface="Arial" pitchFamily="34" charset="0"/>
                <a:cs typeface="Arial" pitchFamily="34" charset="0"/>
              </a:rPr>
              <a:t>The </a:t>
            </a:r>
            <a:r>
              <a:rPr lang="en-ZA" sz="2800" smtClean="0">
                <a:latin typeface="Arial" pitchFamily="34" charset="0"/>
                <a:cs typeface="Arial" pitchFamily="34" charset="0"/>
              </a:rPr>
              <a:t>specialists </a:t>
            </a:r>
            <a:r>
              <a:rPr lang="en-ZA" sz="2800">
                <a:latin typeface="Arial" pitchFamily="34" charset="0"/>
                <a:cs typeface="Arial" pitchFamily="34" charset="0"/>
              </a:rPr>
              <a:t>(</a:t>
            </a:r>
            <a:r>
              <a:rPr lang="en-ZA" sz="2800" smtClean="0">
                <a:latin typeface="Arial" pitchFamily="34" charset="0"/>
                <a:cs typeface="Arial" pitchFamily="34" charset="0"/>
              </a:rPr>
              <a:t>biophysical) </a:t>
            </a:r>
            <a:r>
              <a:rPr lang="en-ZA" sz="2800" dirty="0">
                <a:latin typeface="Arial" pitchFamily="34" charset="0"/>
                <a:cs typeface="Arial" pitchFamily="34" charset="0"/>
              </a:rPr>
              <a:t>identify the potential change that each of the </a:t>
            </a:r>
            <a:r>
              <a:rPr lang="en-ZA" sz="2800">
                <a:latin typeface="Arial" pitchFamily="34" charset="0"/>
                <a:cs typeface="Arial" pitchFamily="34" charset="0"/>
              </a:rPr>
              <a:t>key </a:t>
            </a:r>
            <a:r>
              <a:rPr lang="en-ZA" sz="2800" smtClean="0">
                <a:latin typeface="Arial" pitchFamily="34" charset="0"/>
                <a:cs typeface="Arial" pitchFamily="34" charset="0"/>
              </a:rPr>
              <a:t>Services </a:t>
            </a:r>
            <a:r>
              <a:rPr lang="en-ZA" sz="2800">
                <a:latin typeface="Arial" pitchFamily="34" charset="0"/>
                <a:cs typeface="Arial" pitchFamily="34" charset="0"/>
              </a:rPr>
              <a:t>may </a:t>
            </a:r>
            <a:r>
              <a:rPr lang="en-ZA" sz="2800" smtClean="0">
                <a:latin typeface="Arial" pitchFamily="34" charset="0"/>
                <a:cs typeface="Arial" pitchFamily="34" charset="0"/>
              </a:rPr>
              <a:t>undergo.  </a:t>
            </a:r>
            <a:endParaRPr lang="en-ZA" sz="2800" dirty="0">
              <a:latin typeface="Arial" pitchFamily="34" charset="0"/>
              <a:cs typeface="Arial" pitchFamily="34" charset="0"/>
            </a:endParaRPr>
          </a:p>
          <a:p>
            <a:pPr>
              <a:lnSpc>
                <a:spcPct val="140000"/>
              </a:lnSpc>
              <a:spcBef>
                <a:spcPts val="0"/>
              </a:spcBef>
            </a:pPr>
            <a:r>
              <a:rPr lang="en-ZA" sz="2800" dirty="0">
                <a:latin typeface="Arial" pitchFamily="34" charset="0"/>
                <a:cs typeface="Arial" pitchFamily="34" charset="0"/>
              </a:rPr>
              <a:t>The potential </a:t>
            </a:r>
            <a:r>
              <a:rPr lang="en-ZA" sz="2800">
                <a:latin typeface="Arial" pitchFamily="34" charset="0"/>
                <a:cs typeface="Arial" pitchFamily="34" charset="0"/>
              </a:rPr>
              <a:t>change </a:t>
            </a:r>
            <a:r>
              <a:rPr lang="en-ZA" sz="2800" smtClean="0">
                <a:latin typeface="Arial" pitchFamily="34" charset="0"/>
                <a:cs typeface="Arial" pitchFamily="34" charset="0"/>
              </a:rPr>
              <a:t>is used as a factor in </a:t>
            </a:r>
            <a:r>
              <a:rPr lang="en-ZA" sz="2800">
                <a:latin typeface="Arial" pitchFamily="34" charset="0"/>
                <a:cs typeface="Arial" pitchFamily="34" charset="0"/>
              </a:rPr>
              <a:t>later </a:t>
            </a:r>
            <a:r>
              <a:rPr lang="en-ZA" sz="2800" smtClean="0">
                <a:latin typeface="Arial" pitchFamily="34" charset="0"/>
                <a:cs typeface="Arial" pitchFamily="34" charset="0"/>
              </a:rPr>
              <a:t>calculations.Eg, </a:t>
            </a:r>
            <a:r>
              <a:rPr lang="en-ZA" sz="2800" dirty="0">
                <a:latin typeface="Arial" pitchFamily="34" charset="0"/>
                <a:cs typeface="Arial" pitchFamily="34" charset="0"/>
              </a:rPr>
              <a:t>no change = 1, a 50% increase = 1.5, and a 20% decrease = 0.8. </a:t>
            </a:r>
          </a:p>
          <a:p>
            <a:pPr>
              <a:lnSpc>
                <a:spcPct val="140000"/>
              </a:lnSpc>
              <a:spcBef>
                <a:spcPts val="0"/>
              </a:spcBef>
            </a:pPr>
            <a:r>
              <a:rPr lang="en-ZA" sz="2800" smtClean="0">
                <a:latin typeface="Arial" pitchFamily="34" charset="0"/>
                <a:cs typeface="Arial" pitchFamily="34" charset="0"/>
              </a:rPr>
              <a:t>Eg: Each </a:t>
            </a:r>
            <a:r>
              <a:rPr lang="en-ZA" sz="2800" dirty="0">
                <a:latin typeface="Arial" pitchFamily="34" charset="0"/>
                <a:cs typeface="Arial" pitchFamily="34" charset="0"/>
              </a:rPr>
              <a:t>river </a:t>
            </a:r>
            <a:r>
              <a:rPr lang="en-ZA" sz="2800">
                <a:latin typeface="Arial" pitchFamily="34" charset="0"/>
                <a:cs typeface="Arial" pitchFamily="34" charset="0"/>
              </a:rPr>
              <a:t>reach </a:t>
            </a:r>
            <a:r>
              <a:rPr lang="en-ZA" sz="2800" smtClean="0">
                <a:latin typeface="Arial" pitchFamily="34" charset="0"/>
                <a:cs typeface="Arial" pitchFamily="34" charset="0"/>
              </a:rPr>
              <a:t>and each </a:t>
            </a:r>
            <a:r>
              <a:rPr lang="en-ZA" sz="2800">
                <a:latin typeface="Arial" pitchFamily="34" charset="0"/>
                <a:cs typeface="Arial" pitchFamily="34" charset="0"/>
              </a:rPr>
              <a:t>scenario </a:t>
            </a:r>
            <a:r>
              <a:rPr lang="en-ZA" sz="2800" smtClean="0">
                <a:latin typeface="Arial" pitchFamily="34" charset="0"/>
                <a:cs typeface="Arial" pitchFamily="34" charset="0"/>
              </a:rPr>
              <a:t>are analysed to determine how Services may react.</a:t>
            </a:r>
            <a:endParaRPr lang="en-ZA" sz="2800" dirty="0">
              <a:latin typeface="Arial" pitchFamily="34" charset="0"/>
              <a:cs typeface="Arial" pitchFamily="34" charset="0"/>
            </a:endParaRPr>
          </a:p>
        </p:txBody>
      </p:sp>
    </p:spTree>
    <p:extLst>
      <p:ext uri="{BB962C8B-B14F-4D97-AF65-F5344CB8AC3E}">
        <p14:creationId xmlns:p14="http://schemas.microsoft.com/office/powerpoint/2010/main" val="84314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p:cNvGrpSpPr/>
          <p:nvPr/>
        </p:nvGrpSpPr>
        <p:grpSpPr>
          <a:xfrm>
            <a:off x="2932820" y="0"/>
            <a:ext cx="3410794" cy="6778446"/>
            <a:chOff x="165467" y="103208"/>
            <a:chExt cx="3410794" cy="6778446"/>
          </a:xfrm>
        </p:grpSpPr>
        <p:sp>
          <p:nvSpPr>
            <p:cNvPr id="35" name="Freeform 34"/>
            <p:cNvSpPr/>
            <p:nvPr/>
          </p:nvSpPr>
          <p:spPr>
            <a:xfrm>
              <a:off x="1120261" y="3298847"/>
              <a:ext cx="1290276" cy="1297226"/>
            </a:xfrm>
            <a:custGeom>
              <a:avLst/>
              <a:gdLst>
                <a:gd name="connsiteX0" fmla="*/ 22739 w 1290276"/>
                <a:gd name="connsiteY0" fmla="*/ 298595 h 1297226"/>
                <a:gd name="connsiteX1" fmla="*/ 118992 w 1290276"/>
                <a:gd name="connsiteY1" fmla="*/ 9837 h 1297226"/>
                <a:gd name="connsiteX2" fmla="*/ 443844 w 1290276"/>
                <a:gd name="connsiteY2" fmla="*/ 82027 h 1297226"/>
                <a:gd name="connsiteX3" fmla="*/ 684476 w 1290276"/>
                <a:gd name="connsiteY3" fmla="*/ 226406 h 1297226"/>
                <a:gd name="connsiteX4" fmla="*/ 1069486 w 1290276"/>
                <a:gd name="connsiteY4" fmla="*/ 202342 h 1297226"/>
                <a:gd name="connsiteX5" fmla="*/ 1286055 w 1290276"/>
                <a:gd name="connsiteY5" fmla="*/ 394848 h 1297226"/>
                <a:gd name="connsiteX6" fmla="*/ 1213865 w 1290276"/>
                <a:gd name="connsiteY6" fmla="*/ 731732 h 1297226"/>
                <a:gd name="connsiteX7" fmla="*/ 1225897 w 1290276"/>
                <a:gd name="connsiteY7" fmla="*/ 876111 h 1297226"/>
                <a:gd name="connsiteX8" fmla="*/ 1261992 w 1290276"/>
                <a:gd name="connsiteY8" fmla="*/ 972364 h 1297226"/>
                <a:gd name="connsiteX9" fmla="*/ 1225897 w 1290276"/>
                <a:gd name="connsiteY9" fmla="*/ 1116742 h 1297226"/>
                <a:gd name="connsiteX10" fmla="*/ 1105581 w 1290276"/>
                <a:gd name="connsiteY10" fmla="*/ 1152837 h 1297226"/>
                <a:gd name="connsiteX11" fmla="*/ 1033392 w 1290276"/>
                <a:gd name="connsiteY11" fmla="*/ 1249090 h 1297226"/>
                <a:gd name="connsiteX12" fmla="*/ 744634 w 1290276"/>
                <a:gd name="connsiteY12" fmla="*/ 1297216 h 1297226"/>
                <a:gd name="connsiteX13" fmla="*/ 467907 w 1290276"/>
                <a:gd name="connsiteY13" fmla="*/ 1249090 h 1297226"/>
                <a:gd name="connsiteX14" fmla="*/ 287434 w 1290276"/>
                <a:gd name="connsiteY14" fmla="*/ 996427 h 1297226"/>
                <a:gd name="connsiteX15" fmla="*/ 287434 w 1290276"/>
                <a:gd name="connsiteY15" fmla="*/ 743764 h 1297226"/>
                <a:gd name="connsiteX16" fmla="*/ 155086 w 1290276"/>
                <a:gd name="connsiteY16" fmla="*/ 563290 h 1297226"/>
                <a:gd name="connsiteX17" fmla="*/ 10707 w 1290276"/>
                <a:gd name="connsiteY17" fmla="*/ 358753 h 1297226"/>
                <a:gd name="connsiteX18" fmla="*/ 22739 w 1290276"/>
                <a:gd name="connsiteY18" fmla="*/ 298595 h 1297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0276" h="1297226">
                  <a:moveTo>
                    <a:pt x="22739" y="298595"/>
                  </a:moveTo>
                  <a:cubicBezTo>
                    <a:pt x="40786" y="240442"/>
                    <a:pt x="48808" y="45932"/>
                    <a:pt x="118992" y="9837"/>
                  </a:cubicBezTo>
                  <a:cubicBezTo>
                    <a:pt x="189176" y="-26258"/>
                    <a:pt x="349597" y="45932"/>
                    <a:pt x="443844" y="82027"/>
                  </a:cubicBezTo>
                  <a:cubicBezTo>
                    <a:pt x="538091" y="118122"/>
                    <a:pt x="580202" y="206353"/>
                    <a:pt x="684476" y="226406"/>
                  </a:cubicBezTo>
                  <a:cubicBezTo>
                    <a:pt x="788750" y="246458"/>
                    <a:pt x="969223" y="174268"/>
                    <a:pt x="1069486" y="202342"/>
                  </a:cubicBezTo>
                  <a:cubicBezTo>
                    <a:pt x="1169749" y="230416"/>
                    <a:pt x="1261992" y="306616"/>
                    <a:pt x="1286055" y="394848"/>
                  </a:cubicBezTo>
                  <a:cubicBezTo>
                    <a:pt x="1310118" y="483080"/>
                    <a:pt x="1223891" y="651522"/>
                    <a:pt x="1213865" y="731732"/>
                  </a:cubicBezTo>
                  <a:cubicBezTo>
                    <a:pt x="1203839" y="811942"/>
                    <a:pt x="1217876" y="836006"/>
                    <a:pt x="1225897" y="876111"/>
                  </a:cubicBezTo>
                  <a:cubicBezTo>
                    <a:pt x="1233918" y="916216"/>
                    <a:pt x="1261992" y="932259"/>
                    <a:pt x="1261992" y="972364"/>
                  </a:cubicBezTo>
                  <a:cubicBezTo>
                    <a:pt x="1261992" y="1012469"/>
                    <a:pt x="1251965" y="1086663"/>
                    <a:pt x="1225897" y="1116742"/>
                  </a:cubicBezTo>
                  <a:cubicBezTo>
                    <a:pt x="1199829" y="1146821"/>
                    <a:pt x="1137665" y="1130779"/>
                    <a:pt x="1105581" y="1152837"/>
                  </a:cubicBezTo>
                  <a:cubicBezTo>
                    <a:pt x="1073497" y="1174895"/>
                    <a:pt x="1093550" y="1225027"/>
                    <a:pt x="1033392" y="1249090"/>
                  </a:cubicBezTo>
                  <a:cubicBezTo>
                    <a:pt x="973234" y="1273153"/>
                    <a:pt x="838881" y="1297216"/>
                    <a:pt x="744634" y="1297216"/>
                  </a:cubicBezTo>
                  <a:cubicBezTo>
                    <a:pt x="650387" y="1297216"/>
                    <a:pt x="544107" y="1299221"/>
                    <a:pt x="467907" y="1249090"/>
                  </a:cubicBezTo>
                  <a:cubicBezTo>
                    <a:pt x="391707" y="1198959"/>
                    <a:pt x="317513" y="1080648"/>
                    <a:pt x="287434" y="996427"/>
                  </a:cubicBezTo>
                  <a:cubicBezTo>
                    <a:pt x="257355" y="912206"/>
                    <a:pt x="309492" y="815954"/>
                    <a:pt x="287434" y="743764"/>
                  </a:cubicBezTo>
                  <a:cubicBezTo>
                    <a:pt x="265376" y="671575"/>
                    <a:pt x="201207" y="627458"/>
                    <a:pt x="155086" y="563290"/>
                  </a:cubicBezTo>
                  <a:cubicBezTo>
                    <a:pt x="108965" y="499122"/>
                    <a:pt x="32765" y="410890"/>
                    <a:pt x="10707" y="358753"/>
                  </a:cubicBezTo>
                  <a:cubicBezTo>
                    <a:pt x="-11351" y="306616"/>
                    <a:pt x="4692" y="356748"/>
                    <a:pt x="22739" y="298595"/>
                  </a:cubicBezTo>
                  <a:close/>
                </a:path>
              </a:pathLst>
            </a:cu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Freeform 3"/>
            <p:cNvSpPr/>
            <p:nvPr/>
          </p:nvSpPr>
          <p:spPr>
            <a:xfrm>
              <a:off x="1094873" y="156411"/>
              <a:ext cx="1215189" cy="6364706"/>
            </a:xfrm>
            <a:custGeom>
              <a:avLst/>
              <a:gdLst>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70810 w 1215189"/>
                <a:gd name="connsiteY120" fmla="*/ 6039853 h 6364706"/>
                <a:gd name="connsiteX121" fmla="*/ 1058779 w 1215189"/>
                <a:gd name="connsiteY121"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58779 w 1215189"/>
                <a:gd name="connsiteY121"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21603 w 1215189"/>
                <a:gd name="connsiteY121" fmla="*/ 6193018 h 6364706"/>
                <a:gd name="connsiteX122" fmla="*/ 1058779 w 1215189"/>
                <a:gd name="connsiteY122"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21603 w 1215189"/>
                <a:gd name="connsiteY121" fmla="*/ 6193018 h 6364706"/>
                <a:gd name="connsiteX122" fmla="*/ 1058779 w 1215189"/>
                <a:gd name="connsiteY122"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21603 w 1215189"/>
                <a:gd name="connsiteY121" fmla="*/ 6193018 h 6364706"/>
                <a:gd name="connsiteX122" fmla="*/ 1031878 w 1215189"/>
                <a:gd name="connsiteY122" fmla="*/ 6306034 h 6364706"/>
                <a:gd name="connsiteX123" fmla="*/ 1058779 w 1215189"/>
                <a:gd name="connsiteY123" fmla="*/ 6364706 h 6364706"/>
                <a:gd name="connsiteX0" fmla="*/ 541421 w 1215189"/>
                <a:gd name="connsiteY0" fmla="*/ 0 h 6364706"/>
                <a:gd name="connsiteX1" fmla="*/ 517358 w 1215189"/>
                <a:gd name="connsiteY1" fmla="*/ 60158 h 6364706"/>
                <a:gd name="connsiteX2" fmla="*/ 541421 w 1215189"/>
                <a:gd name="connsiteY2" fmla="*/ 216569 h 6364706"/>
                <a:gd name="connsiteX3" fmla="*/ 505326 w 1215189"/>
                <a:gd name="connsiteY3" fmla="*/ 252664 h 6364706"/>
                <a:gd name="connsiteX4" fmla="*/ 409073 w 1215189"/>
                <a:gd name="connsiteY4" fmla="*/ 324853 h 6364706"/>
                <a:gd name="connsiteX5" fmla="*/ 409073 w 1215189"/>
                <a:gd name="connsiteY5" fmla="*/ 577516 h 6364706"/>
                <a:gd name="connsiteX6" fmla="*/ 433137 w 1215189"/>
                <a:gd name="connsiteY6" fmla="*/ 649706 h 6364706"/>
                <a:gd name="connsiteX7" fmla="*/ 385010 w 1215189"/>
                <a:gd name="connsiteY7" fmla="*/ 770021 h 6364706"/>
                <a:gd name="connsiteX8" fmla="*/ 348915 w 1215189"/>
                <a:gd name="connsiteY8" fmla="*/ 782053 h 6364706"/>
                <a:gd name="connsiteX9" fmla="*/ 324852 w 1215189"/>
                <a:gd name="connsiteY9" fmla="*/ 854242 h 6364706"/>
                <a:gd name="connsiteX10" fmla="*/ 312821 w 1215189"/>
                <a:gd name="connsiteY10" fmla="*/ 890337 h 6364706"/>
                <a:gd name="connsiteX11" fmla="*/ 324852 w 1215189"/>
                <a:gd name="connsiteY11" fmla="*/ 986590 h 6364706"/>
                <a:gd name="connsiteX12" fmla="*/ 336884 w 1215189"/>
                <a:gd name="connsiteY12" fmla="*/ 1022685 h 6364706"/>
                <a:gd name="connsiteX13" fmla="*/ 372979 w 1215189"/>
                <a:gd name="connsiteY13" fmla="*/ 1046748 h 6364706"/>
                <a:gd name="connsiteX14" fmla="*/ 433137 w 1215189"/>
                <a:gd name="connsiteY14" fmla="*/ 1094874 h 6364706"/>
                <a:gd name="connsiteX15" fmla="*/ 457200 w 1215189"/>
                <a:gd name="connsiteY15" fmla="*/ 1130969 h 6364706"/>
                <a:gd name="connsiteX16" fmla="*/ 469231 w 1215189"/>
                <a:gd name="connsiteY16" fmla="*/ 1167064 h 6364706"/>
                <a:gd name="connsiteX17" fmla="*/ 433137 w 1215189"/>
                <a:gd name="connsiteY17" fmla="*/ 1287379 h 6364706"/>
                <a:gd name="connsiteX18" fmla="*/ 409073 w 1215189"/>
                <a:gd name="connsiteY18" fmla="*/ 1311442 h 6364706"/>
                <a:gd name="connsiteX19" fmla="*/ 397042 w 1215189"/>
                <a:gd name="connsiteY19" fmla="*/ 1467853 h 6364706"/>
                <a:gd name="connsiteX20" fmla="*/ 409073 w 1215189"/>
                <a:gd name="connsiteY20" fmla="*/ 1708485 h 6364706"/>
                <a:gd name="connsiteX21" fmla="*/ 421105 w 1215189"/>
                <a:gd name="connsiteY21" fmla="*/ 1744579 h 6364706"/>
                <a:gd name="connsiteX22" fmla="*/ 457200 w 1215189"/>
                <a:gd name="connsiteY22" fmla="*/ 1768642 h 6364706"/>
                <a:gd name="connsiteX23" fmla="*/ 517358 w 1215189"/>
                <a:gd name="connsiteY23" fmla="*/ 1840832 h 6364706"/>
                <a:gd name="connsiteX24" fmla="*/ 589547 w 1215189"/>
                <a:gd name="connsiteY24" fmla="*/ 1900990 h 6364706"/>
                <a:gd name="connsiteX25" fmla="*/ 589547 w 1215189"/>
                <a:gd name="connsiteY25" fmla="*/ 2105527 h 6364706"/>
                <a:gd name="connsiteX26" fmla="*/ 565484 w 1215189"/>
                <a:gd name="connsiteY26" fmla="*/ 2141621 h 6364706"/>
                <a:gd name="connsiteX27" fmla="*/ 541421 w 1215189"/>
                <a:gd name="connsiteY27" fmla="*/ 2165685 h 6364706"/>
                <a:gd name="connsiteX28" fmla="*/ 493294 w 1215189"/>
                <a:gd name="connsiteY28" fmla="*/ 2189748 h 6364706"/>
                <a:gd name="connsiteX29" fmla="*/ 409073 w 1215189"/>
                <a:gd name="connsiteY29" fmla="*/ 2249906 h 6364706"/>
                <a:gd name="connsiteX30" fmla="*/ 336884 w 1215189"/>
                <a:gd name="connsiteY30" fmla="*/ 2298032 h 6364706"/>
                <a:gd name="connsiteX31" fmla="*/ 264694 w 1215189"/>
                <a:gd name="connsiteY31" fmla="*/ 2286000 h 6364706"/>
                <a:gd name="connsiteX32" fmla="*/ 192505 w 1215189"/>
                <a:gd name="connsiteY32" fmla="*/ 2261937 h 6364706"/>
                <a:gd name="connsiteX33" fmla="*/ 120315 w 1215189"/>
                <a:gd name="connsiteY33" fmla="*/ 2322095 h 6364706"/>
                <a:gd name="connsiteX34" fmla="*/ 48126 w 1215189"/>
                <a:gd name="connsiteY34" fmla="*/ 2394285 h 6364706"/>
                <a:gd name="connsiteX35" fmla="*/ 24063 w 1215189"/>
                <a:gd name="connsiteY35" fmla="*/ 2442411 h 6364706"/>
                <a:gd name="connsiteX36" fmla="*/ 0 w 1215189"/>
                <a:gd name="connsiteY36" fmla="*/ 2514600 h 6364706"/>
                <a:gd name="connsiteX37" fmla="*/ 12031 w 1215189"/>
                <a:gd name="connsiteY37" fmla="*/ 2646948 h 6364706"/>
                <a:gd name="connsiteX38" fmla="*/ 24063 w 1215189"/>
                <a:gd name="connsiteY38" fmla="*/ 2683042 h 6364706"/>
                <a:gd name="connsiteX39" fmla="*/ 84221 w 1215189"/>
                <a:gd name="connsiteY39" fmla="*/ 2743200 h 6364706"/>
                <a:gd name="connsiteX40" fmla="*/ 108284 w 1215189"/>
                <a:gd name="connsiteY40" fmla="*/ 2767264 h 6364706"/>
                <a:gd name="connsiteX41" fmla="*/ 144379 w 1215189"/>
                <a:gd name="connsiteY41" fmla="*/ 2779295 h 6364706"/>
                <a:gd name="connsiteX42" fmla="*/ 180473 w 1215189"/>
                <a:gd name="connsiteY42" fmla="*/ 2803358 h 6364706"/>
                <a:gd name="connsiteX43" fmla="*/ 300789 w 1215189"/>
                <a:gd name="connsiteY43" fmla="*/ 2827421 h 6364706"/>
                <a:gd name="connsiteX44" fmla="*/ 409073 w 1215189"/>
                <a:gd name="connsiteY44" fmla="*/ 2875548 h 6364706"/>
                <a:gd name="connsiteX45" fmla="*/ 433137 w 1215189"/>
                <a:gd name="connsiteY45" fmla="*/ 2899611 h 6364706"/>
                <a:gd name="connsiteX46" fmla="*/ 457200 w 1215189"/>
                <a:gd name="connsiteY46" fmla="*/ 2935706 h 6364706"/>
                <a:gd name="connsiteX47" fmla="*/ 457200 w 1215189"/>
                <a:gd name="connsiteY47" fmla="*/ 3116179 h 6364706"/>
                <a:gd name="connsiteX48" fmla="*/ 445168 w 1215189"/>
                <a:gd name="connsiteY48" fmla="*/ 3152274 h 6364706"/>
                <a:gd name="connsiteX49" fmla="*/ 409073 w 1215189"/>
                <a:gd name="connsiteY49" fmla="*/ 3176337 h 6364706"/>
                <a:gd name="connsiteX50" fmla="*/ 385010 w 1215189"/>
                <a:gd name="connsiteY50" fmla="*/ 3212432 h 6364706"/>
                <a:gd name="connsiteX51" fmla="*/ 288758 w 1215189"/>
                <a:gd name="connsiteY51" fmla="*/ 3224464 h 6364706"/>
                <a:gd name="connsiteX52" fmla="*/ 252663 w 1215189"/>
                <a:gd name="connsiteY52" fmla="*/ 3236495 h 6364706"/>
                <a:gd name="connsiteX53" fmla="*/ 324852 w 1215189"/>
                <a:gd name="connsiteY53" fmla="*/ 3489158 h 6364706"/>
                <a:gd name="connsiteX54" fmla="*/ 433137 w 1215189"/>
                <a:gd name="connsiteY54" fmla="*/ 3549316 h 6364706"/>
                <a:gd name="connsiteX55" fmla="*/ 469231 w 1215189"/>
                <a:gd name="connsiteY55" fmla="*/ 3573379 h 6364706"/>
                <a:gd name="connsiteX56" fmla="*/ 505326 w 1215189"/>
                <a:gd name="connsiteY56" fmla="*/ 3597442 h 6364706"/>
                <a:gd name="connsiteX57" fmla="*/ 529389 w 1215189"/>
                <a:gd name="connsiteY57" fmla="*/ 3669632 h 6364706"/>
                <a:gd name="connsiteX58" fmla="*/ 553452 w 1215189"/>
                <a:gd name="connsiteY58" fmla="*/ 3777916 h 6364706"/>
                <a:gd name="connsiteX59" fmla="*/ 541421 w 1215189"/>
                <a:gd name="connsiteY59" fmla="*/ 3874169 h 6364706"/>
                <a:gd name="connsiteX60" fmla="*/ 493294 w 1215189"/>
                <a:gd name="connsiteY60" fmla="*/ 3934327 h 6364706"/>
                <a:gd name="connsiteX61" fmla="*/ 481263 w 1215189"/>
                <a:gd name="connsiteY61" fmla="*/ 3970421 h 6364706"/>
                <a:gd name="connsiteX62" fmla="*/ 529389 w 1215189"/>
                <a:gd name="connsiteY62" fmla="*/ 4090737 h 6364706"/>
                <a:gd name="connsiteX63" fmla="*/ 553452 w 1215189"/>
                <a:gd name="connsiteY63" fmla="*/ 4126832 h 6364706"/>
                <a:gd name="connsiteX64" fmla="*/ 625642 w 1215189"/>
                <a:gd name="connsiteY64" fmla="*/ 4199021 h 6364706"/>
                <a:gd name="connsiteX65" fmla="*/ 649705 w 1215189"/>
                <a:gd name="connsiteY65" fmla="*/ 4223085 h 6364706"/>
                <a:gd name="connsiteX66" fmla="*/ 745958 w 1215189"/>
                <a:gd name="connsiteY66" fmla="*/ 4307306 h 6364706"/>
                <a:gd name="connsiteX67" fmla="*/ 854242 w 1215189"/>
                <a:gd name="connsiteY67" fmla="*/ 4319337 h 6364706"/>
                <a:gd name="connsiteX68" fmla="*/ 890337 w 1215189"/>
                <a:gd name="connsiteY68" fmla="*/ 4343400 h 6364706"/>
                <a:gd name="connsiteX69" fmla="*/ 926431 w 1215189"/>
                <a:gd name="connsiteY69" fmla="*/ 4475748 h 6364706"/>
                <a:gd name="connsiteX70" fmla="*/ 890337 w 1215189"/>
                <a:gd name="connsiteY70" fmla="*/ 4572000 h 6364706"/>
                <a:gd name="connsiteX71" fmla="*/ 806115 w 1215189"/>
                <a:gd name="connsiteY71" fmla="*/ 4559969 h 6364706"/>
                <a:gd name="connsiteX72" fmla="*/ 733926 w 1215189"/>
                <a:gd name="connsiteY72" fmla="*/ 4584032 h 6364706"/>
                <a:gd name="connsiteX73" fmla="*/ 745958 w 1215189"/>
                <a:gd name="connsiteY73" fmla="*/ 4620127 h 6364706"/>
                <a:gd name="connsiteX74" fmla="*/ 818147 w 1215189"/>
                <a:gd name="connsiteY74" fmla="*/ 4644190 h 6364706"/>
                <a:gd name="connsiteX75" fmla="*/ 854242 w 1215189"/>
                <a:gd name="connsiteY75" fmla="*/ 4668253 h 6364706"/>
                <a:gd name="connsiteX76" fmla="*/ 878305 w 1215189"/>
                <a:gd name="connsiteY76" fmla="*/ 4704348 h 6364706"/>
                <a:gd name="connsiteX77" fmla="*/ 842210 w 1215189"/>
                <a:gd name="connsiteY77" fmla="*/ 4812632 h 6364706"/>
                <a:gd name="connsiteX78" fmla="*/ 806115 w 1215189"/>
                <a:gd name="connsiteY78" fmla="*/ 4824664 h 6364706"/>
                <a:gd name="connsiteX79" fmla="*/ 757989 w 1215189"/>
                <a:gd name="connsiteY79" fmla="*/ 4812632 h 6364706"/>
                <a:gd name="connsiteX80" fmla="*/ 733926 w 1215189"/>
                <a:gd name="connsiteY80" fmla="*/ 4884821 h 6364706"/>
                <a:gd name="connsiteX81" fmla="*/ 806115 w 1215189"/>
                <a:gd name="connsiteY81" fmla="*/ 4908885 h 6364706"/>
                <a:gd name="connsiteX82" fmla="*/ 866273 w 1215189"/>
                <a:gd name="connsiteY82" fmla="*/ 4932948 h 6364706"/>
                <a:gd name="connsiteX83" fmla="*/ 974558 w 1215189"/>
                <a:gd name="connsiteY83" fmla="*/ 4920916 h 6364706"/>
                <a:gd name="connsiteX84" fmla="*/ 998621 w 1215189"/>
                <a:gd name="connsiteY84" fmla="*/ 4884821 h 6364706"/>
                <a:gd name="connsiteX85" fmla="*/ 1034715 w 1215189"/>
                <a:gd name="connsiteY85" fmla="*/ 4848727 h 6364706"/>
                <a:gd name="connsiteX86" fmla="*/ 1143000 w 1215189"/>
                <a:gd name="connsiteY86" fmla="*/ 4860758 h 6364706"/>
                <a:gd name="connsiteX87" fmla="*/ 1215189 w 1215189"/>
                <a:gd name="connsiteY87" fmla="*/ 4884821 h 6364706"/>
                <a:gd name="connsiteX88" fmla="*/ 1203158 w 1215189"/>
                <a:gd name="connsiteY88" fmla="*/ 4944979 h 6364706"/>
                <a:gd name="connsiteX89" fmla="*/ 1143000 w 1215189"/>
                <a:gd name="connsiteY89" fmla="*/ 4981074 h 6364706"/>
                <a:gd name="connsiteX90" fmla="*/ 1106905 w 1215189"/>
                <a:gd name="connsiteY90" fmla="*/ 5005137 h 6364706"/>
                <a:gd name="connsiteX91" fmla="*/ 1082842 w 1215189"/>
                <a:gd name="connsiteY91" fmla="*/ 5041232 h 6364706"/>
                <a:gd name="connsiteX92" fmla="*/ 1058779 w 1215189"/>
                <a:gd name="connsiteY92" fmla="*/ 5113421 h 6364706"/>
                <a:gd name="connsiteX93" fmla="*/ 1034715 w 1215189"/>
                <a:gd name="connsiteY93" fmla="*/ 5149516 h 6364706"/>
                <a:gd name="connsiteX94" fmla="*/ 962526 w 1215189"/>
                <a:gd name="connsiteY94" fmla="*/ 5161548 h 6364706"/>
                <a:gd name="connsiteX95" fmla="*/ 902368 w 1215189"/>
                <a:gd name="connsiteY95" fmla="*/ 5173579 h 6364706"/>
                <a:gd name="connsiteX96" fmla="*/ 938463 w 1215189"/>
                <a:gd name="connsiteY96" fmla="*/ 5197642 h 6364706"/>
                <a:gd name="connsiteX97" fmla="*/ 962526 w 1215189"/>
                <a:gd name="connsiteY97" fmla="*/ 5269832 h 6364706"/>
                <a:gd name="connsiteX98" fmla="*/ 998621 w 1215189"/>
                <a:gd name="connsiteY98" fmla="*/ 5342021 h 6364706"/>
                <a:gd name="connsiteX99" fmla="*/ 1034715 w 1215189"/>
                <a:gd name="connsiteY99" fmla="*/ 5317958 h 6364706"/>
                <a:gd name="connsiteX100" fmla="*/ 1046747 w 1215189"/>
                <a:gd name="connsiteY100" fmla="*/ 5269832 h 6364706"/>
                <a:gd name="connsiteX101" fmla="*/ 1106905 w 1215189"/>
                <a:gd name="connsiteY101" fmla="*/ 5281864 h 6364706"/>
                <a:gd name="connsiteX102" fmla="*/ 1191126 w 1215189"/>
                <a:gd name="connsiteY102" fmla="*/ 5305927 h 6364706"/>
                <a:gd name="connsiteX103" fmla="*/ 1203158 w 1215189"/>
                <a:gd name="connsiteY103" fmla="*/ 5342021 h 6364706"/>
                <a:gd name="connsiteX104" fmla="*/ 1155031 w 1215189"/>
                <a:gd name="connsiteY104" fmla="*/ 5402179 h 6364706"/>
                <a:gd name="connsiteX105" fmla="*/ 1130968 w 1215189"/>
                <a:gd name="connsiteY105" fmla="*/ 5438274 h 6364706"/>
                <a:gd name="connsiteX106" fmla="*/ 1094873 w 1215189"/>
                <a:gd name="connsiteY106" fmla="*/ 5450306 h 6364706"/>
                <a:gd name="connsiteX107" fmla="*/ 1082842 w 1215189"/>
                <a:gd name="connsiteY107" fmla="*/ 5486400 h 6364706"/>
                <a:gd name="connsiteX108" fmla="*/ 974558 w 1215189"/>
                <a:gd name="connsiteY108" fmla="*/ 5522495 h 6364706"/>
                <a:gd name="connsiteX109" fmla="*/ 986589 w 1215189"/>
                <a:gd name="connsiteY109" fmla="*/ 5558590 h 6364706"/>
                <a:gd name="connsiteX110" fmla="*/ 1022684 w 1215189"/>
                <a:gd name="connsiteY110" fmla="*/ 5570621 h 6364706"/>
                <a:gd name="connsiteX111" fmla="*/ 1070810 w 1215189"/>
                <a:gd name="connsiteY111" fmla="*/ 5594685 h 6364706"/>
                <a:gd name="connsiteX112" fmla="*/ 1094873 w 1215189"/>
                <a:gd name="connsiteY112" fmla="*/ 5630779 h 6364706"/>
                <a:gd name="connsiteX113" fmla="*/ 1118937 w 1215189"/>
                <a:gd name="connsiteY113" fmla="*/ 5654842 h 6364706"/>
                <a:gd name="connsiteX114" fmla="*/ 1130968 w 1215189"/>
                <a:gd name="connsiteY114" fmla="*/ 5690937 h 6364706"/>
                <a:gd name="connsiteX115" fmla="*/ 1094873 w 1215189"/>
                <a:gd name="connsiteY115" fmla="*/ 5715000 h 6364706"/>
                <a:gd name="connsiteX116" fmla="*/ 1058779 w 1215189"/>
                <a:gd name="connsiteY116" fmla="*/ 5727032 h 6364706"/>
                <a:gd name="connsiteX117" fmla="*/ 1070810 w 1215189"/>
                <a:gd name="connsiteY117" fmla="*/ 5799221 h 6364706"/>
                <a:gd name="connsiteX118" fmla="*/ 1094873 w 1215189"/>
                <a:gd name="connsiteY118" fmla="*/ 5871411 h 6364706"/>
                <a:gd name="connsiteX119" fmla="*/ 1082842 w 1215189"/>
                <a:gd name="connsiteY119" fmla="*/ 6003758 h 6364706"/>
                <a:gd name="connsiteX120" fmla="*/ 1019439 w 1215189"/>
                <a:gd name="connsiteY120" fmla="*/ 6091224 h 6364706"/>
                <a:gd name="connsiteX121" fmla="*/ 1098660 w 1215189"/>
                <a:gd name="connsiteY121" fmla="*/ 6234115 h 6364706"/>
                <a:gd name="connsiteX122" fmla="*/ 1031878 w 1215189"/>
                <a:gd name="connsiteY122" fmla="*/ 6306034 h 6364706"/>
                <a:gd name="connsiteX123" fmla="*/ 1058779 w 1215189"/>
                <a:gd name="connsiteY123" fmla="*/ 6364706 h 636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1215189" h="6364706">
                  <a:moveTo>
                    <a:pt x="541421" y="0"/>
                  </a:moveTo>
                  <a:cubicBezTo>
                    <a:pt x="533400" y="20053"/>
                    <a:pt x="518795" y="38608"/>
                    <a:pt x="517358" y="60158"/>
                  </a:cubicBezTo>
                  <a:cubicBezTo>
                    <a:pt x="512188" y="137706"/>
                    <a:pt x="522453" y="159665"/>
                    <a:pt x="541421" y="216569"/>
                  </a:cubicBezTo>
                  <a:cubicBezTo>
                    <a:pt x="529389" y="228601"/>
                    <a:pt x="518757" y="242218"/>
                    <a:pt x="505326" y="252664"/>
                  </a:cubicBezTo>
                  <a:cubicBezTo>
                    <a:pt x="382877" y="347903"/>
                    <a:pt x="469599" y="264329"/>
                    <a:pt x="409073" y="324853"/>
                  </a:cubicBezTo>
                  <a:cubicBezTo>
                    <a:pt x="376211" y="423446"/>
                    <a:pt x="384761" y="383020"/>
                    <a:pt x="409073" y="577516"/>
                  </a:cubicBezTo>
                  <a:cubicBezTo>
                    <a:pt x="412219" y="602685"/>
                    <a:pt x="433137" y="649706"/>
                    <a:pt x="433137" y="649706"/>
                  </a:cubicBezTo>
                  <a:cubicBezTo>
                    <a:pt x="422442" y="735265"/>
                    <a:pt x="446608" y="739222"/>
                    <a:pt x="385010" y="770021"/>
                  </a:cubicBezTo>
                  <a:cubicBezTo>
                    <a:pt x="373666" y="775693"/>
                    <a:pt x="360947" y="778042"/>
                    <a:pt x="348915" y="782053"/>
                  </a:cubicBezTo>
                  <a:lnTo>
                    <a:pt x="324852" y="854242"/>
                  </a:lnTo>
                  <a:lnTo>
                    <a:pt x="312821" y="890337"/>
                  </a:lnTo>
                  <a:cubicBezTo>
                    <a:pt x="316831" y="922421"/>
                    <a:pt x="319068" y="954778"/>
                    <a:pt x="324852" y="986590"/>
                  </a:cubicBezTo>
                  <a:cubicBezTo>
                    <a:pt x="327121" y="999068"/>
                    <a:pt x="328961" y="1012782"/>
                    <a:pt x="336884" y="1022685"/>
                  </a:cubicBezTo>
                  <a:cubicBezTo>
                    <a:pt x="345917" y="1033976"/>
                    <a:pt x="360947" y="1038727"/>
                    <a:pt x="372979" y="1046748"/>
                  </a:cubicBezTo>
                  <a:cubicBezTo>
                    <a:pt x="441941" y="1150190"/>
                    <a:pt x="350114" y="1028455"/>
                    <a:pt x="433137" y="1094874"/>
                  </a:cubicBezTo>
                  <a:cubicBezTo>
                    <a:pt x="444428" y="1103907"/>
                    <a:pt x="449179" y="1118937"/>
                    <a:pt x="457200" y="1130969"/>
                  </a:cubicBezTo>
                  <a:cubicBezTo>
                    <a:pt x="461210" y="1143001"/>
                    <a:pt x="469231" y="1154382"/>
                    <a:pt x="469231" y="1167064"/>
                  </a:cubicBezTo>
                  <a:cubicBezTo>
                    <a:pt x="469231" y="1228493"/>
                    <a:pt x="465754" y="1246610"/>
                    <a:pt x="433137" y="1287379"/>
                  </a:cubicBezTo>
                  <a:cubicBezTo>
                    <a:pt x="426051" y="1296237"/>
                    <a:pt x="417094" y="1303421"/>
                    <a:pt x="409073" y="1311442"/>
                  </a:cubicBezTo>
                  <a:cubicBezTo>
                    <a:pt x="376042" y="1410535"/>
                    <a:pt x="381423" y="1358522"/>
                    <a:pt x="397042" y="1467853"/>
                  </a:cubicBezTo>
                  <a:cubicBezTo>
                    <a:pt x="401052" y="1548064"/>
                    <a:pt x="402116" y="1628476"/>
                    <a:pt x="409073" y="1708485"/>
                  </a:cubicBezTo>
                  <a:cubicBezTo>
                    <a:pt x="410172" y="1721120"/>
                    <a:pt x="413182" y="1734676"/>
                    <a:pt x="421105" y="1744579"/>
                  </a:cubicBezTo>
                  <a:cubicBezTo>
                    <a:pt x="430138" y="1755870"/>
                    <a:pt x="445168" y="1760621"/>
                    <a:pt x="457200" y="1768642"/>
                  </a:cubicBezTo>
                  <a:cubicBezTo>
                    <a:pt x="480861" y="1804134"/>
                    <a:pt x="482617" y="1811881"/>
                    <a:pt x="517358" y="1840832"/>
                  </a:cubicBezTo>
                  <a:cubicBezTo>
                    <a:pt x="617863" y="1924586"/>
                    <a:pt x="484093" y="1795536"/>
                    <a:pt x="589547" y="1900990"/>
                  </a:cubicBezTo>
                  <a:cubicBezTo>
                    <a:pt x="602054" y="1988534"/>
                    <a:pt x="611828" y="2008979"/>
                    <a:pt x="589547" y="2105527"/>
                  </a:cubicBezTo>
                  <a:cubicBezTo>
                    <a:pt x="586296" y="2119617"/>
                    <a:pt x="574517" y="2130330"/>
                    <a:pt x="565484" y="2141621"/>
                  </a:cubicBezTo>
                  <a:cubicBezTo>
                    <a:pt x="558398" y="2150479"/>
                    <a:pt x="550859" y="2159393"/>
                    <a:pt x="541421" y="2165685"/>
                  </a:cubicBezTo>
                  <a:cubicBezTo>
                    <a:pt x="526498" y="2175634"/>
                    <a:pt x="509336" y="2181727"/>
                    <a:pt x="493294" y="2189748"/>
                  </a:cubicBezTo>
                  <a:cubicBezTo>
                    <a:pt x="399450" y="2283592"/>
                    <a:pt x="519926" y="2170725"/>
                    <a:pt x="409073" y="2249906"/>
                  </a:cubicBezTo>
                  <a:cubicBezTo>
                    <a:pt x="330214" y="2306234"/>
                    <a:pt x="414312" y="2272222"/>
                    <a:pt x="336884" y="2298032"/>
                  </a:cubicBezTo>
                  <a:cubicBezTo>
                    <a:pt x="312821" y="2294021"/>
                    <a:pt x="288361" y="2291917"/>
                    <a:pt x="264694" y="2286000"/>
                  </a:cubicBezTo>
                  <a:cubicBezTo>
                    <a:pt x="240087" y="2279848"/>
                    <a:pt x="192505" y="2261937"/>
                    <a:pt x="192505" y="2261937"/>
                  </a:cubicBezTo>
                  <a:cubicBezTo>
                    <a:pt x="112733" y="2315118"/>
                    <a:pt x="201370" y="2252619"/>
                    <a:pt x="120315" y="2322095"/>
                  </a:cubicBezTo>
                  <a:cubicBezTo>
                    <a:pt x="67120" y="2367691"/>
                    <a:pt x="78626" y="2340910"/>
                    <a:pt x="48126" y="2394285"/>
                  </a:cubicBezTo>
                  <a:cubicBezTo>
                    <a:pt x="39228" y="2409857"/>
                    <a:pt x="30724" y="2425758"/>
                    <a:pt x="24063" y="2442411"/>
                  </a:cubicBezTo>
                  <a:cubicBezTo>
                    <a:pt x="14643" y="2465961"/>
                    <a:pt x="0" y="2514600"/>
                    <a:pt x="0" y="2514600"/>
                  </a:cubicBezTo>
                  <a:cubicBezTo>
                    <a:pt x="4010" y="2558716"/>
                    <a:pt x="5766" y="2603095"/>
                    <a:pt x="12031" y="2646948"/>
                  </a:cubicBezTo>
                  <a:cubicBezTo>
                    <a:pt x="13825" y="2659503"/>
                    <a:pt x="16454" y="2672896"/>
                    <a:pt x="24063" y="2683042"/>
                  </a:cubicBezTo>
                  <a:cubicBezTo>
                    <a:pt x="41078" y="2705729"/>
                    <a:pt x="64168" y="2723147"/>
                    <a:pt x="84221" y="2743200"/>
                  </a:cubicBezTo>
                  <a:cubicBezTo>
                    <a:pt x="92242" y="2751221"/>
                    <a:pt x="97522" y="2763677"/>
                    <a:pt x="108284" y="2767264"/>
                  </a:cubicBezTo>
                  <a:lnTo>
                    <a:pt x="144379" y="2779295"/>
                  </a:lnTo>
                  <a:cubicBezTo>
                    <a:pt x="156410" y="2787316"/>
                    <a:pt x="167540" y="2796891"/>
                    <a:pt x="180473" y="2803358"/>
                  </a:cubicBezTo>
                  <a:cubicBezTo>
                    <a:pt x="214074" y="2820159"/>
                    <a:pt x="269747" y="2822987"/>
                    <a:pt x="300789" y="2827421"/>
                  </a:cubicBezTo>
                  <a:cubicBezTo>
                    <a:pt x="358032" y="2846502"/>
                    <a:pt x="368215" y="2842862"/>
                    <a:pt x="409073" y="2875548"/>
                  </a:cubicBezTo>
                  <a:cubicBezTo>
                    <a:pt x="417931" y="2882634"/>
                    <a:pt x="426051" y="2890753"/>
                    <a:pt x="433137" y="2899611"/>
                  </a:cubicBezTo>
                  <a:cubicBezTo>
                    <a:pt x="442170" y="2910902"/>
                    <a:pt x="449179" y="2923674"/>
                    <a:pt x="457200" y="2935706"/>
                  </a:cubicBezTo>
                  <a:cubicBezTo>
                    <a:pt x="483030" y="3013197"/>
                    <a:pt x="475892" y="2975986"/>
                    <a:pt x="457200" y="3116179"/>
                  </a:cubicBezTo>
                  <a:cubicBezTo>
                    <a:pt x="455524" y="3128750"/>
                    <a:pt x="453091" y="3142371"/>
                    <a:pt x="445168" y="3152274"/>
                  </a:cubicBezTo>
                  <a:cubicBezTo>
                    <a:pt x="436135" y="3163565"/>
                    <a:pt x="421105" y="3168316"/>
                    <a:pt x="409073" y="3176337"/>
                  </a:cubicBezTo>
                  <a:cubicBezTo>
                    <a:pt x="401052" y="3188369"/>
                    <a:pt x="398436" y="3207062"/>
                    <a:pt x="385010" y="3212432"/>
                  </a:cubicBezTo>
                  <a:cubicBezTo>
                    <a:pt x="354989" y="3224441"/>
                    <a:pt x="320570" y="3218680"/>
                    <a:pt x="288758" y="3224464"/>
                  </a:cubicBezTo>
                  <a:cubicBezTo>
                    <a:pt x="276280" y="3226733"/>
                    <a:pt x="264695" y="3232485"/>
                    <a:pt x="252663" y="3236495"/>
                  </a:cubicBezTo>
                  <a:cubicBezTo>
                    <a:pt x="256274" y="3294271"/>
                    <a:pt x="223726" y="3455448"/>
                    <a:pt x="324852" y="3489158"/>
                  </a:cubicBezTo>
                  <a:cubicBezTo>
                    <a:pt x="388383" y="3510335"/>
                    <a:pt x="350396" y="3494156"/>
                    <a:pt x="433137" y="3549316"/>
                  </a:cubicBezTo>
                  <a:lnTo>
                    <a:pt x="469231" y="3573379"/>
                  </a:lnTo>
                  <a:lnTo>
                    <a:pt x="505326" y="3597442"/>
                  </a:lnTo>
                  <a:cubicBezTo>
                    <a:pt x="513347" y="3621505"/>
                    <a:pt x="523237" y="3645024"/>
                    <a:pt x="529389" y="3669632"/>
                  </a:cubicBezTo>
                  <a:cubicBezTo>
                    <a:pt x="546381" y="3737597"/>
                    <a:pt x="538178" y="3701543"/>
                    <a:pt x="553452" y="3777916"/>
                  </a:cubicBezTo>
                  <a:cubicBezTo>
                    <a:pt x="549442" y="3810000"/>
                    <a:pt x="549928" y="3842974"/>
                    <a:pt x="541421" y="3874169"/>
                  </a:cubicBezTo>
                  <a:cubicBezTo>
                    <a:pt x="535729" y="3895040"/>
                    <a:pt x="508235" y="3919386"/>
                    <a:pt x="493294" y="3934327"/>
                  </a:cubicBezTo>
                  <a:cubicBezTo>
                    <a:pt x="489284" y="3946358"/>
                    <a:pt x="481263" y="3957739"/>
                    <a:pt x="481263" y="3970421"/>
                  </a:cubicBezTo>
                  <a:cubicBezTo>
                    <a:pt x="481263" y="4045048"/>
                    <a:pt x="491256" y="4037351"/>
                    <a:pt x="529389" y="4090737"/>
                  </a:cubicBezTo>
                  <a:cubicBezTo>
                    <a:pt x="537794" y="4102504"/>
                    <a:pt x="543845" y="4116024"/>
                    <a:pt x="553452" y="4126832"/>
                  </a:cubicBezTo>
                  <a:cubicBezTo>
                    <a:pt x="576061" y="4152267"/>
                    <a:pt x="601579" y="4174958"/>
                    <a:pt x="625642" y="4199021"/>
                  </a:cubicBezTo>
                  <a:cubicBezTo>
                    <a:pt x="633663" y="4207042"/>
                    <a:pt x="643413" y="4213647"/>
                    <a:pt x="649705" y="4223085"/>
                  </a:cubicBezTo>
                  <a:cubicBezTo>
                    <a:pt x="672966" y="4257976"/>
                    <a:pt x="695426" y="4301692"/>
                    <a:pt x="745958" y="4307306"/>
                  </a:cubicBezTo>
                  <a:lnTo>
                    <a:pt x="854242" y="4319337"/>
                  </a:lnTo>
                  <a:cubicBezTo>
                    <a:pt x="866274" y="4327358"/>
                    <a:pt x="880112" y="4333175"/>
                    <a:pt x="890337" y="4343400"/>
                  </a:cubicBezTo>
                  <a:cubicBezTo>
                    <a:pt x="929336" y="4382399"/>
                    <a:pt x="919314" y="4418812"/>
                    <a:pt x="926431" y="4475748"/>
                  </a:cubicBezTo>
                  <a:cubicBezTo>
                    <a:pt x="924955" y="4483128"/>
                    <a:pt x="916275" y="4566236"/>
                    <a:pt x="890337" y="4572000"/>
                  </a:cubicBezTo>
                  <a:cubicBezTo>
                    <a:pt x="862653" y="4578152"/>
                    <a:pt x="834189" y="4563979"/>
                    <a:pt x="806115" y="4559969"/>
                  </a:cubicBezTo>
                  <a:cubicBezTo>
                    <a:pt x="782052" y="4567990"/>
                    <a:pt x="725905" y="4559969"/>
                    <a:pt x="733926" y="4584032"/>
                  </a:cubicBezTo>
                  <a:cubicBezTo>
                    <a:pt x="737937" y="4596064"/>
                    <a:pt x="735638" y="4612755"/>
                    <a:pt x="745958" y="4620127"/>
                  </a:cubicBezTo>
                  <a:cubicBezTo>
                    <a:pt x="766598" y="4634870"/>
                    <a:pt x="797042" y="4630120"/>
                    <a:pt x="818147" y="4644190"/>
                  </a:cubicBezTo>
                  <a:lnTo>
                    <a:pt x="854242" y="4668253"/>
                  </a:lnTo>
                  <a:cubicBezTo>
                    <a:pt x="862263" y="4680285"/>
                    <a:pt x="876708" y="4689976"/>
                    <a:pt x="878305" y="4704348"/>
                  </a:cubicBezTo>
                  <a:cubicBezTo>
                    <a:pt x="881420" y="4732383"/>
                    <a:pt x="869417" y="4790866"/>
                    <a:pt x="842210" y="4812632"/>
                  </a:cubicBezTo>
                  <a:cubicBezTo>
                    <a:pt x="832307" y="4820555"/>
                    <a:pt x="818147" y="4820653"/>
                    <a:pt x="806115" y="4824664"/>
                  </a:cubicBezTo>
                  <a:cubicBezTo>
                    <a:pt x="790073" y="4820653"/>
                    <a:pt x="774525" y="4812632"/>
                    <a:pt x="757989" y="4812632"/>
                  </a:cubicBezTo>
                  <a:cubicBezTo>
                    <a:pt x="720012" y="4812632"/>
                    <a:pt x="691161" y="4842056"/>
                    <a:pt x="733926" y="4884821"/>
                  </a:cubicBezTo>
                  <a:cubicBezTo>
                    <a:pt x="751862" y="4902757"/>
                    <a:pt x="782564" y="4899465"/>
                    <a:pt x="806115" y="4908885"/>
                  </a:cubicBezTo>
                  <a:lnTo>
                    <a:pt x="866273" y="4932948"/>
                  </a:lnTo>
                  <a:cubicBezTo>
                    <a:pt x="902368" y="4928937"/>
                    <a:pt x="940427" y="4933327"/>
                    <a:pt x="974558" y="4920916"/>
                  </a:cubicBezTo>
                  <a:cubicBezTo>
                    <a:pt x="988148" y="4915974"/>
                    <a:pt x="989364" y="4895930"/>
                    <a:pt x="998621" y="4884821"/>
                  </a:cubicBezTo>
                  <a:cubicBezTo>
                    <a:pt x="1009514" y="4871750"/>
                    <a:pt x="1022684" y="4860758"/>
                    <a:pt x="1034715" y="4848727"/>
                  </a:cubicBezTo>
                  <a:cubicBezTo>
                    <a:pt x="1070810" y="4852737"/>
                    <a:pt x="1107388" y="4853636"/>
                    <a:pt x="1143000" y="4860758"/>
                  </a:cubicBezTo>
                  <a:cubicBezTo>
                    <a:pt x="1167872" y="4865732"/>
                    <a:pt x="1215189" y="4884821"/>
                    <a:pt x="1215189" y="4884821"/>
                  </a:cubicBezTo>
                  <a:cubicBezTo>
                    <a:pt x="1211179" y="4904874"/>
                    <a:pt x="1211214" y="4926183"/>
                    <a:pt x="1203158" y="4944979"/>
                  </a:cubicBezTo>
                  <a:cubicBezTo>
                    <a:pt x="1190340" y="4974887"/>
                    <a:pt x="1167256" y="4968946"/>
                    <a:pt x="1143000" y="4981074"/>
                  </a:cubicBezTo>
                  <a:cubicBezTo>
                    <a:pt x="1130066" y="4987541"/>
                    <a:pt x="1118937" y="4997116"/>
                    <a:pt x="1106905" y="5005137"/>
                  </a:cubicBezTo>
                  <a:cubicBezTo>
                    <a:pt x="1098884" y="5017169"/>
                    <a:pt x="1088715" y="5028018"/>
                    <a:pt x="1082842" y="5041232"/>
                  </a:cubicBezTo>
                  <a:cubicBezTo>
                    <a:pt x="1072540" y="5064411"/>
                    <a:pt x="1072849" y="5092317"/>
                    <a:pt x="1058779" y="5113421"/>
                  </a:cubicBezTo>
                  <a:cubicBezTo>
                    <a:pt x="1050758" y="5125453"/>
                    <a:pt x="1047649" y="5143049"/>
                    <a:pt x="1034715" y="5149516"/>
                  </a:cubicBezTo>
                  <a:cubicBezTo>
                    <a:pt x="1012896" y="5160426"/>
                    <a:pt x="986527" y="5157184"/>
                    <a:pt x="962526" y="5161548"/>
                  </a:cubicBezTo>
                  <a:cubicBezTo>
                    <a:pt x="942406" y="5165206"/>
                    <a:pt x="922421" y="5169569"/>
                    <a:pt x="902368" y="5173579"/>
                  </a:cubicBezTo>
                  <a:cubicBezTo>
                    <a:pt x="914400" y="5181600"/>
                    <a:pt x="930799" y="5185380"/>
                    <a:pt x="938463" y="5197642"/>
                  </a:cubicBezTo>
                  <a:cubicBezTo>
                    <a:pt x="951906" y="5219151"/>
                    <a:pt x="948456" y="5248727"/>
                    <a:pt x="962526" y="5269832"/>
                  </a:cubicBezTo>
                  <a:cubicBezTo>
                    <a:pt x="993624" y="5316479"/>
                    <a:pt x="982016" y="5292209"/>
                    <a:pt x="998621" y="5342021"/>
                  </a:cubicBezTo>
                  <a:cubicBezTo>
                    <a:pt x="1010652" y="5334000"/>
                    <a:pt x="1026694" y="5329989"/>
                    <a:pt x="1034715" y="5317958"/>
                  </a:cubicBezTo>
                  <a:cubicBezTo>
                    <a:pt x="1043887" y="5304199"/>
                    <a:pt x="1031957" y="5277227"/>
                    <a:pt x="1046747" y="5269832"/>
                  </a:cubicBezTo>
                  <a:cubicBezTo>
                    <a:pt x="1065038" y="5260687"/>
                    <a:pt x="1086942" y="5277428"/>
                    <a:pt x="1106905" y="5281864"/>
                  </a:cubicBezTo>
                  <a:cubicBezTo>
                    <a:pt x="1152234" y="5291937"/>
                    <a:pt x="1150926" y="5292527"/>
                    <a:pt x="1191126" y="5305927"/>
                  </a:cubicBezTo>
                  <a:cubicBezTo>
                    <a:pt x="1195137" y="5317958"/>
                    <a:pt x="1203158" y="5329339"/>
                    <a:pt x="1203158" y="5342021"/>
                  </a:cubicBezTo>
                  <a:cubicBezTo>
                    <a:pt x="1203158" y="5380764"/>
                    <a:pt x="1182746" y="5383702"/>
                    <a:pt x="1155031" y="5402179"/>
                  </a:cubicBezTo>
                  <a:cubicBezTo>
                    <a:pt x="1147010" y="5414211"/>
                    <a:pt x="1142259" y="5429241"/>
                    <a:pt x="1130968" y="5438274"/>
                  </a:cubicBezTo>
                  <a:cubicBezTo>
                    <a:pt x="1121065" y="5446197"/>
                    <a:pt x="1103841" y="5441338"/>
                    <a:pt x="1094873" y="5450306"/>
                  </a:cubicBezTo>
                  <a:cubicBezTo>
                    <a:pt x="1085905" y="5459274"/>
                    <a:pt x="1089367" y="5475525"/>
                    <a:pt x="1082842" y="5486400"/>
                  </a:cubicBezTo>
                  <a:cubicBezTo>
                    <a:pt x="1058027" y="5527760"/>
                    <a:pt x="1021760" y="5515752"/>
                    <a:pt x="974558" y="5522495"/>
                  </a:cubicBezTo>
                  <a:cubicBezTo>
                    <a:pt x="978568" y="5534527"/>
                    <a:pt x="977621" y="5549622"/>
                    <a:pt x="986589" y="5558590"/>
                  </a:cubicBezTo>
                  <a:cubicBezTo>
                    <a:pt x="995557" y="5567558"/>
                    <a:pt x="1011027" y="5565625"/>
                    <a:pt x="1022684" y="5570621"/>
                  </a:cubicBezTo>
                  <a:cubicBezTo>
                    <a:pt x="1039169" y="5577686"/>
                    <a:pt x="1054768" y="5586664"/>
                    <a:pt x="1070810" y="5594685"/>
                  </a:cubicBezTo>
                  <a:cubicBezTo>
                    <a:pt x="1078831" y="5606716"/>
                    <a:pt x="1085840" y="5619488"/>
                    <a:pt x="1094873" y="5630779"/>
                  </a:cubicBezTo>
                  <a:cubicBezTo>
                    <a:pt x="1101959" y="5639637"/>
                    <a:pt x="1113101" y="5645115"/>
                    <a:pt x="1118937" y="5654842"/>
                  </a:cubicBezTo>
                  <a:cubicBezTo>
                    <a:pt x="1125462" y="5665717"/>
                    <a:pt x="1126958" y="5678905"/>
                    <a:pt x="1130968" y="5690937"/>
                  </a:cubicBezTo>
                  <a:cubicBezTo>
                    <a:pt x="1118936" y="5698958"/>
                    <a:pt x="1107807" y="5708533"/>
                    <a:pt x="1094873" y="5715000"/>
                  </a:cubicBezTo>
                  <a:cubicBezTo>
                    <a:pt x="1083530" y="5720672"/>
                    <a:pt x="1062263" y="5714838"/>
                    <a:pt x="1058779" y="5727032"/>
                  </a:cubicBezTo>
                  <a:cubicBezTo>
                    <a:pt x="1052077" y="5750488"/>
                    <a:pt x="1064893" y="5775554"/>
                    <a:pt x="1070810" y="5799221"/>
                  </a:cubicBezTo>
                  <a:cubicBezTo>
                    <a:pt x="1076962" y="5823829"/>
                    <a:pt x="1094873" y="5871411"/>
                    <a:pt x="1094873" y="5871411"/>
                  </a:cubicBezTo>
                  <a:cubicBezTo>
                    <a:pt x="1090863" y="5915527"/>
                    <a:pt x="1095414" y="5967123"/>
                    <a:pt x="1082842" y="6003758"/>
                  </a:cubicBezTo>
                  <a:cubicBezTo>
                    <a:pt x="1070270" y="6040394"/>
                    <a:pt x="1016803" y="6052831"/>
                    <a:pt x="1019439" y="6091224"/>
                  </a:cubicBezTo>
                  <a:cubicBezTo>
                    <a:pt x="1022075" y="6129617"/>
                    <a:pt x="1093162" y="6201738"/>
                    <a:pt x="1098660" y="6234115"/>
                  </a:cubicBezTo>
                  <a:cubicBezTo>
                    <a:pt x="1104158" y="6266492"/>
                    <a:pt x="1025682" y="6277420"/>
                    <a:pt x="1031878" y="6306034"/>
                  </a:cubicBezTo>
                  <a:cubicBezTo>
                    <a:pt x="1038074" y="6334648"/>
                    <a:pt x="1057720" y="6351503"/>
                    <a:pt x="1058779" y="6364706"/>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Freeform 4"/>
            <p:cNvSpPr/>
            <p:nvPr/>
          </p:nvSpPr>
          <p:spPr>
            <a:xfrm>
              <a:off x="433136" y="794085"/>
              <a:ext cx="1096357" cy="469232"/>
            </a:xfrm>
            <a:custGeom>
              <a:avLst/>
              <a:gdLst>
                <a:gd name="connsiteX0" fmla="*/ 0 w 1096357"/>
                <a:gd name="connsiteY0" fmla="*/ 0 h 469232"/>
                <a:gd name="connsiteX1" fmla="*/ 60158 w 1096357"/>
                <a:gd name="connsiteY1" fmla="*/ 36095 h 469232"/>
                <a:gd name="connsiteX2" fmla="*/ 96252 w 1096357"/>
                <a:gd name="connsiteY2" fmla="*/ 60158 h 469232"/>
                <a:gd name="connsiteX3" fmla="*/ 168442 w 1096357"/>
                <a:gd name="connsiteY3" fmla="*/ 96253 h 469232"/>
                <a:gd name="connsiteX4" fmla="*/ 192505 w 1096357"/>
                <a:gd name="connsiteY4" fmla="*/ 132347 h 469232"/>
                <a:gd name="connsiteX5" fmla="*/ 216568 w 1096357"/>
                <a:gd name="connsiteY5" fmla="*/ 156411 h 469232"/>
                <a:gd name="connsiteX6" fmla="*/ 252663 w 1096357"/>
                <a:gd name="connsiteY6" fmla="*/ 228600 h 469232"/>
                <a:gd name="connsiteX7" fmla="*/ 324852 w 1096357"/>
                <a:gd name="connsiteY7" fmla="*/ 252663 h 469232"/>
                <a:gd name="connsiteX8" fmla="*/ 360947 w 1096357"/>
                <a:gd name="connsiteY8" fmla="*/ 264695 h 469232"/>
                <a:gd name="connsiteX9" fmla="*/ 409074 w 1096357"/>
                <a:gd name="connsiteY9" fmla="*/ 300790 h 469232"/>
                <a:gd name="connsiteX10" fmla="*/ 481263 w 1096357"/>
                <a:gd name="connsiteY10" fmla="*/ 336884 h 469232"/>
                <a:gd name="connsiteX11" fmla="*/ 661737 w 1096357"/>
                <a:gd name="connsiteY11" fmla="*/ 348916 h 469232"/>
                <a:gd name="connsiteX12" fmla="*/ 709863 w 1096357"/>
                <a:gd name="connsiteY12" fmla="*/ 372979 h 469232"/>
                <a:gd name="connsiteX13" fmla="*/ 794084 w 1096357"/>
                <a:gd name="connsiteY13" fmla="*/ 421105 h 469232"/>
                <a:gd name="connsiteX14" fmla="*/ 878305 w 1096357"/>
                <a:gd name="connsiteY14" fmla="*/ 469232 h 469232"/>
                <a:gd name="connsiteX15" fmla="*/ 950495 w 1096357"/>
                <a:gd name="connsiteY15" fmla="*/ 409074 h 469232"/>
                <a:gd name="connsiteX16" fmla="*/ 986589 w 1096357"/>
                <a:gd name="connsiteY16" fmla="*/ 397042 h 469232"/>
                <a:gd name="connsiteX17" fmla="*/ 1094874 w 1096357"/>
                <a:gd name="connsiteY17" fmla="*/ 421105 h 469232"/>
                <a:gd name="connsiteX18" fmla="*/ 1094874 w 1096357"/>
                <a:gd name="connsiteY18" fmla="*/ 433137 h 469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6357" h="469232">
                  <a:moveTo>
                    <a:pt x="0" y="0"/>
                  </a:moveTo>
                  <a:cubicBezTo>
                    <a:pt x="20053" y="12032"/>
                    <a:pt x="40327" y="23701"/>
                    <a:pt x="60158" y="36095"/>
                  </a:cubicBezTo>
                  <a:cubicBezTo>
                    <a:pt x="72420" y="43759"/>
                    <a:pt x="83319" y="53691"/>
                    <a:pt x="96252" y="60158"/>
                  </a:cubicBezTo>
                  <a:cubicBezTo>
                    <a:pt x="195882" y="109974"/>
                    <a:pt x="64994" y="27289"/>
                    <a:pt x="168442" y="96253"/>
                  </a:cubicBezTo>
                  <a:cubicBezTo>
                    <a:pt x="176463" y="108284"/>
                    <a:pt x="183472" y="121056"/>
                    <a:pt x="192505" y="132347"/>
                  </a:cubicBezTo>
                  <a:cubicBezTo>
                    <a:pt x="199591" y="141205"/>
                    <a:pt x="210732" y="146684"/>
                    <a:pt x="216568" y="156411"/>
                  </a:cubicBezTo>
                  <a:cubicBezTo>
                    <a:pt x="231514" y="181321"/>
                    <a:pt x="223457" y="210346"/>
                    <a:pt x="252663" y="228600"/>
                  </a:cubicBezTo>
                  <a:cubicBezTo>
                    <a:pt x="274172" y="242043"/>
                    <a:pt x="300789" y="244642"/>
                    <a:pt x="324852" y="252663"/>
                  </a:cubicBezTo>
                  <a:lnTo>
                    <a:pt x="360947" y="264695"/>
                  </a:lnTo>
                  <a:cubicBezTo>
                    <a:pt x="376989" y="276727"/>
                    <a:pt x="392756" y="289134"/>
                    <a:pt x="409074" y="300790"/>
                  </a:cubicBezTo>
                  <a:cubicBezTo>
                    <a:pt x="431116" y="316534"/>
                    <a:pt x="453030" y="333747"/>
                    <a:pt x="481263" y="336884"/>
                  </a:cubicBezTo>
                  <a:cubicBezTo>
                    <a:pt x="541186" y="343542"/>
                    <a:pt x="601579" y="344905"/>
                    <a:pt x="661737" y="348916"/>
                  </a:cubicBezTo>
                  <a:cubicBezTo>
                    <a:pt x="677779" y="356937"/>
                    <a:pt x="694654" y="363473"/>
                    <a:pt x="709863" y="372979"/>
                  </a:cubicBezTo>
                  <a:cubicBezTo>
                    <a:pt x="793108" y="425007"/>
                    <a:pt x="723171" y="397469"/>
                    <a:pt x="794084" y="421105"/>
                  </a:cubicBezTo>
                  <a:cubicBezTo>
                    <a:pt x="808180" y="430502"/>
                    <a:pt x="863043" y="469232"/>
                    <a:pt x="878305" y="469232"/>
                  </a:cubicBezTo>
                  <a:cubicBezTo>
                    <a:pt x="897985" y="469232"/>
                    <a:pt x="940149" y="415972"/>
                    <a:pt x="950495" y="409074"/>
                  </a:cubicBezTo>
                  <a:cubicBezTo>
                    <a:pt x="961047" y="402039"/>
                    <a:pt x="974558" y="401053"/>
                    <a:pt x="986589" y="397042"/>
                  </a:cubicBezTo>
                  <a:cubicBezTo>
                    <a:pt x="995319" y="398497"/>
                    <a:pt x="1075130" y="407943"/>
                    <a:pt x="1094874" y="421105"/>
                  </a:cubicBezTo>
                  <a:cubicBezTo>
                    <a:pt x="1098211" y="423330"/>
                    <a:pt x="1094874" y="429126"/>
                    <a:pt x="1094874" y="4331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Freeform 5"/>
            <p:cNvSpPr/>
            <p:nvPr/>
          </p:nvSpPr>
          <p:spPr>
            <a:xfrm>
              <a:off x="1347536" y="2526632"/>
              <a:ext cx="1744579" cy="1046747"/>
            </a:xfrm>
            <a:custGeom>
              <a:avLst/>
              <a:gdLst>
                <a:gd name="connsiteX0" fmla="*/ 1744579 w 1744579"/>
                <a:gd name="connsiteY0" fmla="*/ 0 h 1046747"/>
                <a:gd name="connsiteX1" fmla="*/ 1479884 w 1744579"/>
                <a:gd name="connsiteY1" fmla="*/ 12032 h 1046747"/>
                <a:gd name="connsiteX2" fmla="*/ 1443789 w 1744579"/>
                <a:gd name="connsiteY2" fmla="*/ 60158 h 1046747"/>
                <a:gd name="connsiteX3" fmla="*/ 1395663 w 1744579"/>
                <a:gd name="connsiteY3" fmla="*/ 132347 h 1046747"/>
                <a:gd name="connsiteX4" fmla="*/ 1383631 w 1744579"/>
                <a:gd name="connsiteY4" fmla="*/ 216568 h 1046747"/>
                <a:gd name="connsiteX5" fmla="*/ 1359568 w 1744579"/>
                <a:gd name="connsiteY5" fmla="*/ 421105 h 1046747"/>
                <a:gd name="connsiteX6" fmla="*/ 1335505 w 1744579"/>
                <a:gd name="connsiteY6" fmla="*/ 457200 h 1046747"/>
                <a:gd name="connsiteX7" fmla="*/ 1251284 w 1744579"/>
                <a:gd name="connsiteY7" fmla="*/ 481263 h 1046747"/>
                <a:gd name="connsiteX8" fmla="*/ 1106905 w 1744579"/>
                <a:gd name="connsiteY8" fmla="*/ 493295 h 1046747"/>
                <a:gd name="connsiteX9" fmla="*/ 1094874 w 1744579"/>
                <a:gd name="connsiteY9" fmla="*/ 529389 h 1046747"/>
                <a:gd name="connsiteX10" fmla="*/ 1070810 w 1744579"/>
                <a:gd name="connsiteY10" fmla="*/ 613611 h 1046747"/>
                <a:gd name="connsiteX11" fmla="*/ 1046747 w 1744579"/>
                <a:gd name="connsiteY11" fmla="*/ 649705 h 1046747"/>
                <a:gd name="connsiteX12" fmla="*/ 1034716 w 1744579"/>
                <a:gd name="connsiteY12" fmla="*/ 685800 h 1046747"/>
                <a:gd name="connsiteX13" fmla="*/ 1010653 w 1744579"/>
                <a:gd name="connsiteY13" fmla="*/ 721895 h 1046747"/>
                <a:gd name="connsiteX14" fmla="*/ 998621 w 1744579"/>
                <a:gd name="connsiteY14" fmla="*/ 770021 h 1046747"/>
                <a:gd name="connsiteX15" fmla="*/ 986589 w 1744579"/>
                <a:gd name="connsiteY15" fmla="*/ 842211 h 1046747"/>
                <a:gd name="connsiteX16" fmla="*/ 950495 w 1744579"/>
                <a:gd name="connsiteY16" fmla="*/ 866274 h 1046747"/>
                <a:gd name="connsiteX17" fmla="*/ 806116 w 1744579"/>
                <a:gd name="connsiteY17" fmla="*/ 854242 h 1046747"/>
                <a:gd name="connsiteX18" fmla="*/ 469231 w 1744579"/>
                <a:gd name="connsiteY18" fmla="*/ 830179 h 1046747"/>
                <a:gd name="connsiteX19" fmla="*/ 360947 w 1744579"/>
                <a:gd name="connsiteY19" fmla="*/ 733926 h 1046747"/>
                <a:gd name="connsiteX20" fmla="*/ 288758 w 1744579"/>
                <a:gd name="connsiteY20" fmla="*/ 782053 h 1046747"/>
                <a:gd name="connsiteX21" fmla="*/ 204537 w 1744579"/>
                <a:gd name="connsiteY21" fmla="*/ 878305 h 1046747"/>
                <a:gd name="connsiteX22" fmla="*/ 132347 w 1744579"/>
                <a:gd name="connsiteY22" fmla="*/ 902368 h 1046747"/>
                <a:gd name="connsiteX23" fmla="*/ 96253 w 1744579"/>
                <a:gd name="connsiteY23" fmla="*/ 914400 h 1046747"/>
                <a:gd name="connsiteX24" fmla="*/ 60158 w 1744579"/>
                <a:gd name="connsiteY24" fmla="*/ 926432 h 1046747"/>
                <a:gd name="connsiteX25" fmla="*/ 24063 w 1744579"/>
                <a:gd name="connsiteY25" fmla="*/ 938463 h 1046747"/>
                <a:gd name="connsiteX26" fmla="*/ 12031 w 1744579"/>
                <a:gd name="connsiteY26" fmla="*/ 1010653 h 1046747"/>
                <a:gd name="connsiteX27" fmla="*/ 0 w 1744579"/>
                <a:gd name="connsiteY27" fmla="*/ 1046747 h 1046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44579" h="1046747">
                  <a:moveTo>
                    <a:pt x="1744579" y="0"/>
                  </a:moveTo>
                  <a:cubicBezTo>
                    <a:pt x="1656347" y="4011"/>
                    <a:pt x="1566492" y="-5290"/>
                    <a:pt x="1479884" y="12032"/>
                  </a:cubicBezTo>
                  <a:cubicBezTo>
                    <a:pt x="1460221" y="15965"/>
                    <a:pt x="1455288" y="43730"/>
                    <a:pt x="1443789" y="60158"/>
                  </a:cubicBezTo>
                  <a:cubicBezTo>
                    <a:pt x="1427204" y="83850"/>
                    <a:pt x="1395663" y="132347"/>
                    <a:pt x="1395663" y="132347"/>
                  </a:cubicBezTo>
                  <a:cubicBezTo>
                    <a:pt x="1391652" y="160421"/>
                    <a:pt x="1386320" y="188337"/>
                    <a:pt x="1383631" y="216568"/>
                  </a:cubicBezTo>
                  <a:cubicBezTo>
                    <a:pt x="1380946" y="244763"/>
                    <a:pt x="1387092" y="366057"/>
                    <a:pt x="1359568" y="421105"/>
                  </a:cubicBezTo>
                  <a:cubicBezTo>
                    <a:pt x="1353101" y="434039"/>
                    <a:pt x="1346796" y="448167"/>
                    <a:pt x="1335505" y="457200"/>
                  </a:cubicBezTo>
                  <a:cubicBezTo>
                    <a:pt x="1328105" y="463120"/>
                    <a:pt x="1253848" y="480942"/>
                    <a:pt x="1251284" y="481263"/>
                  </a:cubicBezTo>
                  <a:cubicBezTo>
                    <a:pt x="1203364" y="487253"/>
                    <a:pt x="1155031" y="489284"/>
                    <a:pt x="1106905" y="493295"/>
                  </a:cubicBezTo>
                  <a:cubicBezTo>
                    <a:pt x="1102895" y="505326"/>
                    <a:pt x="1098358" y="517195"/>
                    <a:pt x="1094874" y="529389"/>
                  </a:cubicBezTo>
                  <a:cubicBezTo>
                    <a:pt x="1089734" y="547379"/>
                    <a:pt x="1080426" y="594379"/>
                    <a:pt x="1070810" y="613611"/>
                  </a:cubicBezTo>
                  <a:cubicBezTo>
                    <a:pt x="1064343" y="626544"/>
                    <a:pt x="1054768" y="637674"/>
                    <a:pt x="1046747" y="649705"/>
                  </a:cubicBezTo>
                  <a:cubicBezTo>
                    <a:pt x="1042737" y="661737"/>
                    <a:pt x="1040388" y="674456"/>
                    <a:pt x="1034716" y="685800"/>
                  </a:cubicBezTo>
                  <a:cubicBezTo>
                    <a:pt x="1028249" y="698734"/>
                    <a:pt x="1016349" y="708604"/>
                    <a:pt x="1010653" y="721895"/>
                  </a:cubicBezTo>
                  <a:cubicBezTo>
                    <a:pt x="1004139" y="737094"/>
                    <a:pt x="1001864" y="753806"/>
                    <a:pt x="998621" y="770021"/>
                  </a:cubicBezTo>
                  <a:cubicBezTo>
                    <a:pt x="993837" y="793943"/>
                    <a:pt x="997499" y="820391"/>
                    <a:pt x="986589" y="842211"/>
                  </a:cubicBezTo>
                  <a:cubicBezTo>
                    <a:pt x="980122" y="855144"/>
                    <a:pt x="962526" y="858253"/>
                    <a:pt x="950495" y="866274"/>
                  </a:cubicBezTo>
                  <a:cubicBezTo>
                    <a:pt x="902369" y="862263"/>
                    <a:pt x="854339" y="856849"/>
                    <a:pt x="806116" y="854242"/>
                  </a:cubicBezTo>
                  <a:cubicBezTo>
                    <a:pt x="476878" y="836445"/>
                    <a:pt x="602514" y="874608"/>
                    <a:pt x="469231" y="830179"/>
                  </a:cubicBezTo>
                  <a:cubicBezTo>
                    <a:pt x="386817" y="747764"/>
                    <a:pt x="425357" y="776866"/>
                    <a:pt x="360947" y="733926"/>
                  </a:cubicBezTo>
                  <a:cubicBezTo>
                    <a:pt x="318787" y="747980"/>
                    <a:pt x="320302" y="741497"/>
                    <a:pt x="288758" y="782053"/>
                  </a:cubicBezTo>
                  <a:cubicBezTo>
                    <a:pt x="250093" y="831765"/>
                    <a:pt x="255953" y="855454"/>
                    <a:pt x="204537" y="878305"/>
                  </a:cubicBezTo>
                  <a:cubicBezTo>
                    <a:pt x="181358" y="888607"/>
                    <a:pt x="156410" y="894347"/>
                    <a:pt x="132347" y="902368"/>
                  </a:cubicBezTo>
                  <a:lnTo>
                    <a:pt x="96253" y="914400"/>
                  </a:lnTo>
                  <a:lnTo>
                    <a:pt x="60158" y="926432"/>
                  </a:lnTo>
                  <a:lnTo>
                    <a:pt x="24063" y="938463"/>
                  </a:lnTo>
                  <a:cubicBezTo>
                    <a:pt x="20052" y="962526"/>
                    <a:pt x="17323" y="986839"/>
                    <a:pt x="12031" y="1010653"/>
                  </a:cubicBezTo>
                  <a:cubicBezTo>
                    <a:pt x="9280" y="1023033"/>
                    <a:pt x="0" y="1046747"/>
                    <a:pt x="0" y="104674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Freeform 6"/>
            <p:cNvSpPr/>
            <p:nvPr/>
          </p:nvSpPr>
          <p:spPr>
            <a:xfrm>
              <a:off x="300788" y="4186990"/>
              <a:ext cx="1455822" cy="264695"/>
            </a:xfrm>
            <a:custGeom>
              <a:avLst/>
              <a:gdLst>
                <a:gd name="connsiteX0" fmla="*/ 0 w 1455822"/>
                <a:gd name="connsiteY0" fmla="*/ 0 h 264695"/>
                <a:gd name="connsiteX1" fmla="*/ 120316 w 1455822"/>
                <a:gd name="connsiteY1" fmla="*/ 84221 h 264695"/>
                <a:gd name="connsiteX2" fmla="*/ 192506 w 1455822"/>
                <a:gd name="connsiteY2" fmla="*/ 132348 h 264695"/>
                <a:gd name="connsiteX3" fmla="*/ 300790 w 1455822"/>
                <a:gd name="connsiteY3" fmla="*/ 168442 h 264695"/>
                <a:gd name="connsiteX4" fmla="*/ 336885 w 1455822"/>
                <a:gd name="connsiteY4" fmla="*/ 180474 h 264695"/>
                <a:gd name="connsiteX5" fmla="*/ 481264 w 1455822"/>
                <a:gd name="connsiteY5" fmla="*/ 168442 h 264695"/>
                <a:gd name="connsiteX6" fmla="*/ 553453 w 1455822"/>
                <a:gd name="connsiteY6" fmla="*/ 120316 h 264695"/>
                <a:gd name="connsiteX7" fmla="*/ 589548 w 1455822"/>
                <a:gd name="connsiteY7" fmla="*/ 108285 h 264695"/>
                <a:gd name="connsiteX8" fmla="*/ 661737 w 1455822"/>
                <a:gd name="connsiteY8" fmla="*/ 132348 h 264695"/>
                <a:gd name="connsiteX9" fmla="*/ 697832 w 1455822"/>
                <a:gd name="connsiteY9" fmla="*/ 156411 h 264695"/>
                <a:gd name="connsiteX10" fmla="*/ 770022 w 1455822"/>
                <a:gd name="connsiteY10" fmla="*/ 180474 h 264695"/>
                <a:gd name="connsiteX11" fmla="*/ 806116 w 1455822"/>
                <a:gd name="connsiteY11" fmla="*/ 204537 h 264695"/>
                <a:gd name="connsiteX12" fmla="*/ 902369 w 1455822"/>
                <a:gd name="connsiteY12" fmla="*/ 228600 h 264695"/>
                <a:gd name="connsiteX13" fmla="*/ 938464 w 1455822"/>
                <a:gd name="connsiteY13" fmla="*/ 240632 h 264695"/>
                <a:gd name="connsiteX14" fmla="*/ 1070811 w 1455822"/>
                <a:gd name="connsiteY14" fmla="*/ 252663 h 264695"/>
                <a:gd name="connsiteX15" fmla="*/ 1130969 w 1455822"/>
                <a:gd name="connsiteY15" fmla="*/ 264695 h 264695"/>
                <a:gd name="connsiteX16" fmla="*/ 1263316 w 1455822"/>
                <a:gd name="connsiteY16" fmla="*/ 240632 h 264695"/>
                <a:gd name="connsiteX17" fmla="*/ 1335506 w 1455822"/>
                <a:gd name="connsiteY17" fmla="*/ 216569 h 264695"/>
                <a:gd name="connsiteX18" fmla="*/ 1371600 w 1455822"/>
                <a:gd name="connsiteY18" fmla="*/ 204537 h 264695"/>
                <a:gd name="connsiteX19" fmla="*/ 1455822 w 1455822"/>
                <a:gd name="connsiteY19" fmla="*/ 204537 h 26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55822" h="264695">
                  <a:moveTo>
                    <a:pt x="0" y="0"/>
                  </a:moveTo>
                  <a:cubicBezTo>
                    <a:pt x="98477" y="78782"/>
                    <a:pt x="19872" y="20302"/>
                    <a:pt x="120316" y="84221"/>
                  </a:cubicBezTo>
                  <a:cubicBezTo>
                    <a:pt x="144715" y="99748"/>
                    <a:pt x="165070" y="123203"/>
                    <a:pt x="192506" y="132348"/>
                  </a:cubicBezTo>
                  <a:lnTo>
                    <a:pt x="300790" y="168442"/>
                  </a:lnTo>
                  <a:lnTo>
                    <a:pt x="336885" y="180474"/>
                  </a:lnTo>
                  <a:cubicBezTo>
                    <a:pt x="385011" y="176463"/>
                    <a:pt x="434733" y="181367"/>
                    <a:pt x="481264" y="168442"/>
                  </a:cubicBezTo>
                  <a:cubicBezTo>
                    <a:pt x="509129" y="160702"/>
                    <a:pt x="526017" y="129461"/>
                    <a:pt x="553453" y="120316"/>
                  </a:cubicBezTo>
                  <a:lnTo>
                    <a:pt x="589548" y="108285"/>
                  </a:lnTo>
                  <a:cubicBezTo>
                    <a:pt x="613611" y="116306"/>
                    <a:pt x="640632" y="118278"/>
                    <a:pt x="661737" y="132348"/>
                  </a:cubicBezTo>
                  <a:cubicBezTo>
                    <a:pt x="673769" y="140369"/>
                    <a:pt x="684618" y="150538"/>
                    <a:pt x="697832" y="156411"/>
                  </a:cubicBezTo>
                  <a:cubicBezTo>
                    <a:pt x="721011" y="166713"/>
                    <a:pt x="748917" y="166404"/>
                    <a:pt x="770022" y="180474"/>
                  </a:cubicBezTo>
                  <a:cubicBezTo>
                    <a:pt x="782053" y="188495"/>
                    <a:pt x="792527" y="199595"/>
                    <a:pt x="806116" y="204537"/>
                  </a:cubicBezTo>
                  <a:cubicBezTo>
                    <a:pt x="837197" y="215839"/>
                    <a:pt x="870994" y="218142"/>
                    <a:pt x="902369" y="228600"/>
                  </a:cubicBezTo>
                  <a:cubicBezTo>
                    <a:pt x="914401" y="232611"/>
                    <a:pt x="925909" y="238838"/>
                    <a:pt x="938464" y="240632"/>
                  </a:cubicBezTo>
                  <a:cubicBezTo>
                    <a:pt x="982316" y="246897"/>
                    <a:pt x="1026695" y="248653"/>
                    <a:pt x="1070811" y="252663"/>
                  </a:cubicBezTo>
                  <a:cubicBezTo>
                    <a:pt x="1090864" y="256674"/>
                    <a:pt x="1110519" y="264695"/>
                    <a:pt x="1130969" y="264695"/>
                  </a:cubicBezTo>
                  <a:cubicBezTo>
                    <a:pt x="1140135" y="264695"/>
                    <a:pt x="1248977" y="244543"/>
                    <a:pt x="1263316" y="240632"/>
                  </a:cubicBezTo>
                  <a:cubicBezTo>
                    <a:pt x="1287787" y="233958"/>
                    <a:pt x="1311443" y="224590"/>
                    <a:pt x="1335506" y="216569"/>
                  </a:cubicBezTo>
                  <a:cubicBezTo>
                    <a:pt x="1347537" y="212558"/>
                    <a:pt x="1358918" y="204537"/>
                    <a:pt x="1371600" y="204537"/>
                  </a:cubicBezTo>
                  <a:lnTo>
                    <a:pt x="1455822" y="20453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Freeform 8"/>
            <p:cNvSpPr/>
            <p:nvPr/>
          </p:nvSpPr>
          <p:spPr>
            <a:xfrm>
              <a:off x="757987" y="6460960"/>
              <a:ext cx="2658979" cy="204536"/>
            </a:xfrm>
            <a:custGeom>
              <a:avLst/>
              <a:gdLst>
                <a:gd name="connsiteX0" fmla="*/ 0 w 2658979"/>
                <a:gd name="connsiteY0" fmla="*/ 180473 h 204536"/>
                <a:gd name="connsiteX1" fmla="*/ 108285 w 2658979"/>
                <a:gd name="connsiteY1" fmla="*/ 156410 h 204536"/>
                <a:gd name="connsiteX2" fmla="*/ 192506 w 2658979"/>
                <a:gd name="connsiteY2" fmla="*/ 108284 h 204536"/>
                <a:gd name="connsiteX3" fmla="*/ 240632 w 2658979"/>
                <a:gd name="connsiteY3" fmla="*/ 96252 h 204536"/>
                <a:gd name="connsiteX4" fmla="*/ 312822 w 2658979"/>
                <a:gd name="connsiteY4" fmla="*/ 72189 h 204536"/>
                <a:gd name="connsiteX5" fmla="*/ 517358 w 2658979"/>
                <a:gd name="connsiteY5" fmla="*/ 48126 h 204536"/>
                <a:gd name="connsiteX6" fmla="*/ 565485 w 2658979"/>
                <a:gd name="connsiteY6" fmla="*/ 36094 h 204536"/>
                <a:gd name="connsiteX7" fmla="*/ 986590 w 2658979"/>
                <a:gd name="connsiteY7" fmla="*/ 24063 h 204536"/>
                <a:gd name="connsiteX8" fmla="*/ 1034716 w 2658979"/>
                <a:gd name="connsiteY8" fmla="*/ 12031 h 204536"/>
                <a:gd name="connsiteX9" fmla="*/ 1070811 w 2658979"/>
                <a:gd name="connsiteY9" fmla="*/ 0 h 204536"/>
                <a:gd name="connsiteX10" fmla="*/ 1299411 w 2658979"/>
                <a:gd name="connsiteY10" fmla="*/ 12031 h 204536"/>
                <a:gd name="connsiteX11" fmla="*/ 1407695 w 2658979"/>
                <a:gd name="connsiteY11" fmla="*/ 36094 h 204536"/>
                <a:gd name="connsiteX12" fmla="*/ 1443790 w 2658979"/>
                <a:gd name="connsiteY12" fmla="*/ 48126 h 204536"/>
                <a:gd name="connsiteX13" fmla="*/ 1696453 w 2658979"/>
                <a:gd name="connsiteY13" fmla="*/ 60157 h 204536"/>
                <a:gd name="connsiteX14" fmla="*/ 1888958 w 2658979"/>
                <a:gd name="connsiteY14" fmla="*/ 84221 h 204536"/>
                <a:gd name="connsiteX15" fmla="*/ 1973179 w 2658979"/>
                <a:gd name="connsiteY15" fmla="*/ 96252 h 204536"/>
                <a:gd name="connsiteX16" fmla="*/ 2189748 w 2658979"/>
                <a:gd name="connsiteY16" fmla="*/ 120315 h 204536"/>
                <a:gd name="connsiteX17" fmla="*/ 2394285 w 2658979"/>
                <a:gd name="connsiteY17" fmla="*/ 132347 h 204536"/>
                <a:gd name="connsiteX18" fmla="*/ 2466474 w 2658979"/>
                <a:gd name="connsiteY18" fmla="*/ 156410 h 204536"/>
                <a:gd name="connsiteX19" fmla="*/ 2502569 w 2658979"/>
                <a:gd name="connsiteY19" fmla="*/ 168442 h 204536"/>
                <a:gd name="connsiteX20" fmla="*/ 2538664 w 2658979"/>
                <a:gd name="connsiteY20" fmla="*/ 192505 h 204536"/>
                <a:gd name="connsiteX21" fmla="*/ 2658979 w 2658979"/>
                <a:gd name="connsiteY21" fmla="*/ 204536 h 204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58979" h="204536">
                  <a:moveTo>
                    <a:pt x="0" y="180473"/>
                  </a:moveTo>
                  <a:cubicBezTo>
                    <a:pt x="16342" y="177205"/>
                    <a:pt x="88861" y="163694"/>
                    <a:pt x="108285" y="156410"/>
                  </a:cubicBezTo>
                  <a:cubicBezTo>
                    <a:pt x="308097" y="81480"/>
                    <a:pt x="29621" y="178092"/>
                    <a:pt x="192506" y="108284"/>
                  </a:cubicBezTo>
                  <a:cubicBezTo>
                    <a:pt x="207705" y="101770"/>
                    <a:pt x="224794" y="101004"/>
                    <a:pt x="240632" y="96252"/>
                  </a:cubicBezTo>
                  <a:cubicBezTo>
                    <a:pt x="264927" y="88963"/>
                    <a:pt x="287583" y="74713"/>
                    <a:pt x="312822" y="72189"/>
                  </a:cubicBezTo>
                  <a:cubicBezTo>
                    <a:pt x="377334" y="65737"/>
                    <a:pt x="452354" y="59945"/>
                    <a:pt x="517358" y="48126"/>
                  </a:cubicBezTo>
                  <a:cubicBezTo>
                    <a:pt x="533627" y="45168"/>
                    <a:pt x="548971" y="36941"/>
                    <a:pt x="565485" y="36094"/>
                  </a:cubicBezTo>
                  <a:cubicBezTo>
                    <a:pt x="705726" y="28902"/>
                    <a:pt x="846222" y="28073"/>
                    <a:pt x="986590" y="24063"/>
                  </a:cubicBezTo>
                  <a:cubicBezTo>
                    <a:pt x="1002632" y="20052"/>
                    <a:pt x="1018816" y="16574"/>
                    <a:pt x="1034716" y="12031"/>
                  </a:cubicBezTo>
                  <a:cubicBezTo>
                    <a:pt x="1046910" y="8547"/>
                    <a:pt x="1058129" y="0"/>
                    <a:pt x="1070811" y="0"/>
                  </a:cubicBezTo>
                  <a:cubicBezTo>
                    <a:pt x="1147116" y="0"/>
                    <a:pt x="1223211" y="8021"/>
                    <a:pt x="1299411" y="12031"/>
                  </a:cubicBezTo>
                  <a:cubicBezTo>
                    <a:pt x="1380666" y="39117"/>
                    <a:pt x="1280646" y="7861"/>
                    <a:pt x="1407695" y="36094"/>
                  </a:cubicBezTo>
                  <a:cubicBezTo>
                    <a:pt x="1420076" y="38845"/>
                    <a:pt x="1431151" y="47073"/>
                    <a:pt x="1443790" y="48126"/>
                  </a:cubicBezTo>
                  <a:cubicBezTo>
                    <a:pt x="1527815" y="55128"/>
                    <a:pt x="1612232" y="56147"/>
                    <a:pt x="1696453" y="60157"/>
                  </a:cubicBezTo>
                  <a:cubicBezTo>
                    <a:pt x="1816066" y="84080"/>
                    <a:pt x="1701547" y="63398"/>
                    <a:pt x="1888958" y="84221"/>
                  </a:cubicBezTo>
                  <a:cubicBezTo>
                    <a:pt x="1917143" y="87353"/>
                    <a:pt x="1945105" y="92242"/>
                    <a:pt x="1973179" y="96252"/>
                  </a:cubicBezTo>
                  <a:cubicBezTo>
                    <a:pt x="2065847" y="127142"/>
                    <a:pt x="1999589" y="108430"/>
                    <a:pt x="2189748" y="120315"/>
                  </a:cubicBezTo>
                  <a:lnTo>
                    <a:pt x="2394285" y="132347"/>
                  </a:lnTo>
                  <a:lnTo>
                    <a:pt x="2466474" y="156410"/>
                  </a:lnTo>
                  <a:cubicBezTo>
                    <a:pt x="2478506" y="160421"/>
                    <a:pt x="2492016" y="161407"/>
                    <a:pt x="2502569" y="168442"/>
                  </a:cubicBezTo>
                  <a:cubicBezTo>
                    <a:pt x="2514601" y="176463"/>
                    <a:pt x="2524574" y="189254"/>
                    <a:pt x="2538664" y="192505"/>
                  </a:cubicBezTo>
                  <a:cubicBezTo>
                    <a:pt x="2577937" y="201568"/>
                    <a:pt x="2658979" y="204536"/>
                    <a:pt x="2658979" y="20453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0" name="Freeform 59"/>
            <p:cNvSpPr>
              <a:spLocks/>
            </p:cNvSpPr>
            <p:nvPr/>
          </p:nvSpPr>
          <p:spPr bwMode="auto">
            <a:xfrm rot="2165886">
              <a:off x="1134579" y="1367547"/>
              <a:ext cx="1079248" cy="1086478"/>
            </a:xfrm>
            <a:custGeom>
              <a:avLst/>
              <a:gdLst>
                <a:gd name="T0" fmla="*/ 783 w 818"/>
                <a:gd name="T1" fmla="*/ 349 h 523"/>
                <a:gd name="T2" fmla="*/ 818 w 818"/>
                <a:gd name="T3" fmla="*/ 459 h 523"/>
                <a:gd name="T4" fmla="*/ 703 w 818"/>
                <a:gd name="T5" fmla="*/ 509 h 523"/>
                <a:gd name="T6" fmla="*/ 656 w 818"/>
                <a:gd name="T7" fmla="*/ 521 h 523"/>
                <a:gd name="T8" fmla="*/ 591 w 818"/>
                <a:gd name="T9" fmla="*/ 492 h 523"/>
                <a:gd name="T10" fmla="*/ 571 w 818"/>
                <a:gd name="T11" fmla="*/ 506 h 523"/>
                <a:gd name="T12" fmla="*/ 548 w 818"/>
                <a:gd name="T13" fmla="*/ 499 h 523"/>
                <a:gd name="T14" fmla="*/ 504 w 818"/>
                <a:gd name="T15" fmla="*/ 495 h 523"/>
                <a:gd name="T16" fmla="*/ 387 w 818"/>
                <a:gd name="T17" fmla="*/ 486 h 523"/>
                <a:gd name="T18" fmla="*/ 353 w 818"/>
                <a:gd name="T19" fmla="*/ 408 h 523"/>
                <a:gd name="T20" fmla="*/ 284 w 818"/>
                <a:gd name="T21" fmla="*/ 277 h 523"/>
                <a:gd name="T22" fmla="*/ 238 w 818"/>
                <a:gd name="T23" fmla="*/ 139 h 523"/>
                <a:gd name="T24" fmla="*/ 115 w 818"/>
                <a:gd name="T25" fmla="*/ 147 h 523"/>
                <a:gd name="T26" fmla="*/ 0 w 818"/>
                <a:gd name="T27" fmla="*/ 85 h 523"/>
                <a:gd name="T28" fmla="*/ 108 w 818"/>
                <a:gd name="T29" fmla="*/ 47 h 523"/>
                <a:gd name="T30" fmla="*/ 169 w 818"/>
                <a:gd name="T31" fmla="*/ 39 h 523"/>
                <a:gd name="T32" fmla="*/ 284 w 818"/>
                <a:gd name="T33" fmla="*/ 1 h 523"/>
                <a:gd name="T34" fmla="*/ 415 w 818"/>
                <a:gd name="T35" fmla="*/ 32 h 523"/>
                <a:gd name="T36" fmla="*/ 438 w 818"/>
                <a:gd name="T37" fmla="*/ 131 h 523"/>
                <a:gd name="T38" fmla="*/ 511 w 818"/>
                <a:gd name="T39" fmla="*/ 254 h 523"/>
                <a:gd name="T40" fmla="*/ 629 w 818"/>
                <a:gd name="T41" fmla="*/ 301 h 523"/>
                <a:gd name="T42" fmla="*/ 723 w 818"/>
                <a:gd name="T43" fmla="*/ 315 h 523"/>
                <a:gd name="T44" fmla="*/ 783 w 818"/>
                <a:gd name="T45" fmla="*/ 349 h 523"/>
                <a:gd name="connsiteX0" fmla="*/ 8260 w 8688"/>
                <a:gd name="connsiteY0" fmla="*/ 8852 h 12146"/>
                <a:gd name="connsiteX1" fmla="*/ 8688 w 8688"/>
                <a:gd name="connsiteY1" fmla="*/ 10955 h 12146"/>
                <a:gd name="connsiteX2" fmla="*/ 7282 w 8688"/>
                <a:gd name="connsiteY2" fmla="*/ 11911 h 12146"/>
                <a:gd name="connsiteX3" fmla="*/ 6708 w 8688"/>
                <a:gd name="connsiteY3" fmla="*/ 12141 h 12146"/>
                <a:gd name="connsiteX4" fmla="*/ 5913 w 8688"/>
                <a:gd name="connsiteY4" fmla="*/ 11586 h 12146"/>
                <a:gd name="connsiteX5" fmla="*/ 5668 w 8688"/>
                <a:gd name="connsiteY5" fmla="*/ 11854 h 12146"/>
                <a:gd name="connsiteX6" fmla="*/ 5387 w 8688"/>
                <a:gd name="connsiteY6" fmla="*/ 11720 h 12146"/>
                <a:gd name="connsiteX7" fmla="*/ 4849 w 8688"/>
                <a:gd name="connsiteY7" fmla="*/ 11644 h 12146"/>
                <a:gd name="connsiteX8" fmla="*/ 3419 w 8688"/>
                <a:gd name="connsiteY8" fmla="*/ 11472 h 12146"/>
                <a:gd name="connsiteX9" fmla="*/ 3003 w 8688"/>
                <a:gd name="connsiteY9" fmla="*/ 9980 h 12146"/>
                <a:gd name="connsiteX10" fmla="*/ 2160 w 8688"/>
                <a:gd name="connsiteY10" fmla="*/ 7475 h 12146"/>
                <a:gd name="connsiteX11" fmla="*/ 1598 w 8688"/>
                <a:gd name="connsiteY11" fmla="*/ 4837 h 12146"/>
                <a:gd name="connsiteX12" fmla="*/ 94 w 8688"/>
                <a:gd name="connsiteY12" fmla="*/ 4990 h 12146"/>
                <a:gd name="connsiteX13" fmla="*/ 1018 w 8688"/>
                <a:gd name="connsiteY13" fmla="*/ 1 h 12146"/>
                <a:gd name="connsiteX14" fmla="*/ 8 w 8688"/>
                <a:gd name="connsiteY14" fmla="*/ 3078 h 12146"/>
                <a:gd name="connsiteX15" fmla="*/ 754 w 8688"/>
                <a:gd name="connsiteY15" fmla="*/ 2925 h 12146"/>
                <a:gd name="connsiteX16" fmla="*/ 2160 w 8688"/>
                <a:gd name="connsiteY16" fmla="*/ 2198 h 12146"/>
                <a:gd name="connsiteX17" fmla="*/ 3761 w 8688"/>
                <a:gd name="connsiteY17" fmla="*/ 2791 h 12146"/>
                <a:gd name="connsiteX18" fmla="*/ 4043 w 8688"/>
                <a:gd name="connsiteY18" fmla="*/ 4684 h 12146"/>
                <a:gd name="connsiteX19" fmla="*/ 4935 w 8688"/>
                <a:gd name="connsiteY19" fmla="*/ 7036 h 12146"/>
                <a:gd name="connsiteX20" fmla="*/ 6377 w 8688"/>
                <a:gd name="connsiteY20" fmla="*/ 7934 h 12146"/>
                <a:gd name="connsiteX21" fmla="*/ 7527 w 8688"/>
                <a:gd name="connsiteY21" fmla="*/ 8202 h 12146"/>
                <a:gd name="connsiteX22" fmla="*/ 8260 w 8688"/>
                <a:gd name="connsiteY22" fmla="*/ 8852 h 12146"/>
                <a:gd name="connsiteX0" fmla="*/ 9507 w 10000"/>
                <a:gd name="connsiteY0" fmla="*/ 7288 h 10000"/>
                <a:gd name="connsiteX1" fmla="*/ 10000 w 10000"/>
                <a:gd name="connsiteY1" fmla="*/ 9019 h 10000"/>
                <a:gd name="connsiteX2" fmla="*/ 8382 w 10000"/>
                <a:gd name="connsiteY2" fmla="*/ 9807 h 10000"/>
                <a:gd name="connsiteX3" fmla="*/ 7721 w 10000"/>
                <a:gd name="connsiteY3" fmla="*/ 9996 h 10000"/>
                <a:gd name="connsiteX4" fmla="*/ 6806 w 10000"/>
                <a:gd name="connsiteY4" fmla="*/ 9539 h 10000"/>
                <a:gd name="connsiteX5" fmla="*/ 6524 w 10000"/>
                <a:gd name="connsiteY5" fmla="*/ 9760 h 10000"/>
                <a:gd name="connsiteX6" fmla="*/ 6201 w 10000"/>
                <a:gd name="connsiteY6" fmla="*/ 9649 h 10000"/>
                <a:gd name="connsiteX7" fmla="*/ 5581 w 10000"/>
                <a:gd name="connsiteY7" fmla="*/ 9587 h 10000"/>
                <a:gd name="connsiteX8" fmla="*/ 3935 w 10000"/>
                <a:gd name="connsiteY8" fmla="*/ 9445 h 10000"/>
                <a:gd name="connsiteX9" fmla="*/ 3456 w 10000"/>
                <a:gd name="connsiteY9" fmla="*/ 8217 h 10000"/>
                <a:gd name="connsiteX10" fmla="*/ 2486 w 10000"/>
                <a:gd name="connsiteY10" fmla="*/ 6154 h 10000"/>
                <a:gd name="connsiteX11" fmla="*/ 1839 w 10000"/>
                <a:gd name="connsiteY11" fmla="*/ 3982 h 10000"/>
                <a:gd name="connsiteX12" fmla="*/ 108 w 10000"/>
                <a:gd name="connsiteY12" fmla="*/ 4108 h 10000"/>
                <a:gd name="connsiteX13" fmla="*/ 1172 w 10000"/>
                <a:gd name="connsiteY13" fmla="*/ 1 h 10000"/>
                <a:gd name="connsiteX14" fmla="*/ 9 w 10000"/>
                <a:gd name="connsiteY14" fmla="*/ 2534 h 10000"/>
                <a:gd name="connsiteX15" fmla="*/ 2131 w 10000"/>
                <a:gd name="connsiteY15" fmla="*/ 829 h 10000"/>
                <a:gd name="connsiteX16" fmla="*/ 2486 w 10000"/>
                <a:gd name="connsiteY16" fmla="*/ 1810 h 10000"/>
                <a:gd name="connsiteX17" fmla="*/ 4329 w 10000"/>
                <a:gd name="connsiteY17" fmla="*/ 2298 h 10000"/>
                <a:gd name="connsiteX18" fmla="*/ 4654 w 10000"/>
                <a:gd name="connsiteY18" fmla="*/ 3856 h 10000"/>
                <a:gd name="connsiteX19" fmla="*/ 5680 w 10000"/>
                <a:gd name="connsiteY19" fmla="*/ 5793 h 10000"/>
                <a:gd name="connsiteX20" fmla="*/ 7340 w 10000"/>
                <a:gd name="connsiteY20" fmla="*/ 6532 h 10000"/>
                <a:gd name="connsiteX21" fmla="*/ 8664 w 10000"/>
                <a:gd name="connsiteY21" fmla="*/ 6753 h 10000"/>
                <a:gd name="connsiteX22" fmla="*/ 9507 w 10000"/>
                <a:gd name="connsiteY22" fmla="*/ 7288 h 10000"/>
                <a:gd name="connsiteX0" fmla="*/ 9466 w 9959"/>
                <a:gd name="connsiteY0" fmla="*/ 8049 h 10761"/>
                <a:gd name="connsiteX1" fmla="*/ 9959 w 9959"/>
                <a:gd name="connsiteY1" fmla="*/ 9780 h 10761"/>
                <a:gd name="connsiteX2" fmla="*/ 8341 w 9959"/>
                <a:gd name="connsiteY2" fmla="*/ 10568 h 10761"/>
                <a:gd name="connsiteX3" fmla="*/ 7680 w 9959"/>
                <a:gd name="connsiteY3" fmla="*/ 10757 h 10761"/>
                <a:gd name="connsiteX4" fmla="*/ 6765 w 9959"/>
                <a:gd name="connsiteY4" fmla="*/ 10300 h 10761"/>
                <a:gd name="connsiteX5" fmla="*/ 6483 w 9959"/>
                <a:gd name="connsiteY5" fmla="*/ 10521 h 10761"/>
                <a:gd name="connsiteX6" fmla="*/ 6160 w 9959"/>
                <a:gd name="connsiteY6" fmla="*/ 10410 h 10761"/>
                <a:gd name="connsiteX7" fmla="*/ 5540 w 9959"/>
                <a:gd name="connsiteY7" fmla="*/ 10348 h 10761"/>
                <a:gd name="connsiteX8" fmla="*/ 3894 w 9959"/>
                <a:gd name="connsiteY8" fmla="*/ 10206 h 10761"/>
                <a:gd name="connsiteX9" fmla="*/ 3415 w 9959"/>
                <a:gd name="connsiteY9" fmla="*/ 8978 h 10761"/>
                <a:gd name="connsiteX10" fmla="*/ 2445 w 9959"/>
                <a:gd name="connsiteY10" fmla="*/ 6915 h 10761"/>
                <a:gd name="connsiteX11" fmla="*/ 1798 w 9959"/>
                <a:gd name="connsiteY11" fmla="*/ 4743 h 10761"/>
                <a:gd name="connsiteX12" fmla="*/ 67 w 9959"/>
                <a:gd name="connsiteY12" fmla="*/ 4869 h 10761"/>
                <a:gd name="connsiteX13" fmla="*/ 1131 w 9959"/>
                <a:gd name="connsiteY13" fmla="*/ 762 h 10761"/>
                <a:gd name="connsiteX14" fmla="*/ 2429 w 9959"/>
                <a:gd name="connsiteY14" fmla="*/ 41 h 10761"/>
                <a:gd name="connsiteX15" fmla="*/ 2090 w 9959"/>
                <a:gd name="connsiteY15" fmla="*/ 1590 h 10761"/>
                <a:gd name="connsiteX16" fmla="*/ 2445 w 9959"/>
                <a:gd name="connsiteY16" fmla="*/ 2571 h 10761"/>
                <a:gd name="connsiteX17" fmla="*/ 4288 w 9959"/>
                <a:gd name="connsiteY17" fmla="*/ 3059 h 10761"/>
                <a:gd name="connsiteX18" fmla="*/ 4613 w 9959"/>
                <a:gd name="connsiteY18" fmla="*/ 4617 h 10761"/>
                <a:gd name="connsiteX19" fmla="*/ 5639 w 9959"/>
                <a:gd name="connsiteY19" fmla="*/ 6554 h 10761"/>
                <a:gd name="connsiteX20" fmla="*/ 7299 w 9959"/>
                <a:gd name="connsiteY20" fmla="*/ 7293 h 10761"/>
                <a:gd name="connsiteX21" fmla="*/ 8623 w 9959"/>
                <a:gd name="connsiteY21" fmla="*/ 7514 h 10761"/>
                <a:gd name="connsiteX22" fmla="*/ 9466 w 9959"/>
                <a:gd name="connsiteY22" fmla="*/ 8049 h 10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59" h="10761">
                  <a:moveTo>
                    <a:pt x="9466" y="8049"/>
                  </a:moveTo>
                  <a:cubicBezTo>
                    <a:pt x="9326" y="8569"/>
                    <a:pt x="9875" y="9245"/>
                    <a:pt x="9959" y="9780"/>
                  </a:cubicBezTo>
                  <a:cubicBezTo>
                    <a:pt x="9762" y="10442"/>
                    <a:pt x="8861" y="10395"/>
                    <a:pt x="8341" y="10568"/>
                  </a:cubicBezTo>
                  <a:cubicBezTo>
                    <a:pt x="8101" y="10647"/>
                    <a:pt x="7961" y="10788"/>
                    <a:pt x="7680" y="10757"/>
                  </a:cubicBezTo>
                  <a:cubicBezTo>
                    <a:pt x="7398" y="10726"/>
                    <a:pt x="6948" y="10410"/>
                    <a:pt x="6765" y="10300"/>
                  </a:cubicBezTo>
                  <a:cubicBezTo>
                    <a:pt x="6666" y="10379"/>
                    <a:pt x="6610" y="10505"/>
                    <a:pt x="6483" y="10521"/>
                  </a:cubicBezTo>
                  <a:cubicBezTo>
                    <a:pt x="6371" y="10536"/>
                    <a:pt x="6272" y="10426"/>
                    <a:pt x="6160" y="10410"/>
                  </a:cubicBezTo>
                  <a:cubicBezTo>
                    <a:pt x="5372" y="10348"/>
                    <a:pt x="6371" y="10678"/>
                    <a:pt x="5540" y="10348"/>
                  </a:cubicBezTo>
                  <a:cubicBezTo>
                    <a:pt x="4977" y="10474"/>
                    <a:pt x="4443" y="10395"/>
                    <a:pt x="3894" y="10206"/>
                  </a:cubicBezTo>
                  <a:cubicBezTo>
                    <a:pt x="3177" y="9544"/>
                    <a:pt x="3571" y="9954"/>
                    <a:pt x="3415" y="8978"/>
                  </a:cubicBezTo>
                  <a:cubicBezTo>
                    <a:pt x="2741" y="8522"/>
                    <a:pt x="3162" y="7167"/>
                    <a:pt x="2445" y="6915"/>
                  </a:cubicBezTo>
                  <a:cubicBezTo>
                    <a:pt x="1713" y="7231"/>
                    <a:pt x="2586" y="4696"/>
                    <a:pt x="1798" y="4743"/>
                  </a:cubicBezTo>
                  <a:cubicBezTo>
                    <a:pt x="1446" y="4759"/>
                    <a:pt x="433" y="4759"/>
                    <a:pt x="67" y="4869"/>
                  </a:cubicBezTo>
                  <a:cubicBezTo>
                    <a:pt x="-326" y="4743"/>
                    <a:pt x="1145" y="1029"/>
                    <a:pt x="1131" y="762"/>
                  </a:cubicBezTo>
                  <a:cubicBezTo>
                    <a:pt x="1553" y="684"/>
                    <a:pt x="2289" y="513"/>
                    <a:pt x="2429" y="41"/>
                  </a:cubicBezTo>
                  <a:cubicBezTo>
                    <a:pt x="2894" y="-337"/>
                    <a:pt x="1667" y="2031"/>
                    <a:pt x="2090" y="1590"/>
                  </a:cubicBezTo>
                  <a:cubicBezTo>
                    <a:pt x="2386" y="1385"/>
                    <a:pt x="2079" y="2326"/>
                    <a:pt x="2445" y="2571"/>
                  </a:cubicBezTo>
                  <a:cubicBezTo>
                    <a:pt x="2811" y="2816"/>
                    <a:pt x="3923" y="2712"/>
                    <a:pt x="4288" y="3059"/>
                  </a:cubicBezTo>
                  <a:cubicBezTo>
                    <a:pt x="4837" y="4255"/>
                    <a:pt x="4161" y="3941"/>
                    <a:pt x="4613" y="4617"/>
                  </a:cubicBezTo>
                  <a:cubicBezTo>
                    <a:pt x="5836" y="6239"/>
                    <a:pt x="4570" y="5798"/>
                    <a:pt x="5639" y="6554"/>
                  </a:cubicBezTo>
                  <a:cubicBezTo>
                    <a:pt x="5836" y="6680"/>
                    <a:pt x="7299" y="7293"/>
                    <a:pt x="7299" y="7293"/>
                  </a:cubicBezTo>
                  <a:cubicBezTo>
                    <a:pt x="7848" y="7813"/>
                    <a:pt x="8101" y="6947"/>
                    <a:pt x="8623" y="7514"/>
                  </a:cubicBezTo>
                  <a:cubicBezTo>
                    <a:pt x="8833" y="7750"/>
                    <a:pt x="8650" y="7687"/>
                    <a:pt x="9466" y="8049"/>
                  </a:cubicBezTo>
                  <a:close/>
                </a:path>
              </a:pathLst>
            </a:custGeom>
            <a:solidFill>
              <a:srgbClr val="8FB3D7"/>
            </a:solidFill>
            <a:ln w="1905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pic>
          <p:nvPicPr>
            <p:cNvPr id="11" name="Picture 79" descr="Rur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992" y="3890199"/>
              <a:ext cx="690766" cy="4291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80"/>
            <p:cNvSpPr>
              <a:spLocks noChangeArrowheads="1"/>
            </p:cNvSpPr>
            <p:nvPr/>
          </p:nvSpPr>
          <p:spPr bwMode="auto">
            <a:xfrm>
              <a:off x="300788" y="3573379"/>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Rural</a:t>
              </a:r>
            </a:p>
          </p:txBody>
        </p:sp>
        <p:pic>
          <p:nvPicPr>
            <p:cNvPr id="13" name="Picture 75" descr="Graphi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0100" y="6020695"/>
              <a:ext cx="744136" cy="44821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76"/>
            <p:cNvSpPr>
              <a:spLocks noChangeArrowheads="1"/>
            </p:cNvSpPr>
            <p:nvPr/>
          </p:nvSpPr>
          <p:spPr bwMode="auto">
            <a:xfrm>
              <a:off x="2448674" y="5804537"/>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Urban</a:t>
              </a:r>
            </a:p>
          </p:txBody>
        </p:sp>
        <p:pic>
          <p:nvPicPr>
            <p:cNvPr id="15" name="Picture 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5401" y="4511108"/>
              <a:ext cx="831054" cy="494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74"/>
            <p:cNvSpPr>
              <a:spLocks noChangeArrowheads="1"/>
            </p:cNvSpPr>
            <p:nvPr/>
          </p:nvSpPr>
          <p:spPr bwMode="auto">
            <a:xfrm rot="21447434">
              <a:off x="2409970" y="4938404"/>
              <a:ext cx="968291" cy="216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Irrigation</a:t>
              </a:r>
            </a:p>
          </p:txBody>
        </p:sp>
        <p:pic>
          <p:nvPicPr>
            <p:cNvPr id="17" name="Picture 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788" y="2526632"/>
              <a:ext cx="831054" cy="494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ectangle 74"/>
            <p:cNvSpPr>
              <a:spLocks noChangeArrowheads="1"/>
            </p:cNvSpPr>
            <p:nvPr/>
          </p:nvSpPr>
          <p:spPr bwMode="auto">
            <a:xfrm>
              <a:off x="165467" y="3020935"/>
              <a:ext cx="968291" cy="216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Irrigation</a:t>
              </a:r>
            </a:p>
          </p:txBody>
        </p:sp>
        <p:pic>
          <p:nvPicPr>
            <p:cNvPr id="20" name="Picture 79" descr="Rur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4246" y="2909626"/>
              <a:ext cx="690766" cy="429138"/>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80"/>
            <p:cNvSpPr>
              <a:spLocks noChangeArrowheads="1"/>
            </p:cNvSpPr>
            <p:nvPr/>
          </p:nvSpPr>
          <p:spPr bwMode="auto">
            <a:xfrm>
              <a:off x="2607969" y="2617688"/>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Rural</a:t>
              </a:r>
            </a:p>
          </p:txBody>
        </p:sp>
        <p:sp>
          <p:nvSpPr>
            <p:cNvPr id="23" name="Freeform 81"/>
            <p:cNvSpPr>
              <a:spLocks/>
            </p:cNvSpPr>
            <p:nvPr/>
          </p:nvSpPr>
          <p:spPr bwMode="auto">
            <a:xfrm rot="14903300">
              <a:off x="426474" y="812175"/>
              <a:ext cx="209481" cy="171709"/>
            </a:xfrm>
            <a:custGeom>
              <a:avLst/>
              <a:gdLst>
                <a:gd name="T0" fmla="*/ 24 w 89"/>
                <a:gd name="T1" fmla="*/ 68 h 68"/>
                <a:gd name="T2" fmla="*/ 1 w 89"/>
                <a:gd name="T3" fmla="*/ 28 h 68"/>
                <a:gd name="T4" fmla="*/ 73 w 89"/>
                <a:gd name="T5" fmla="*/ 0 h 68"/>
                <a:gd name="T6" fmla="*/ 89 w 89"/>
                <a:gd name="T7" fmla="*/ 16 h 68"/>
                <a:gd name="T8" fmla="*/ 24 w 89"/>
                <a:gd name="T9" fmla="*/ 68 h 68"/>
              </a:gdLst>
              <a:ahLst/>
              <a:cxnLst>
                <a:cxn ang="0">
                  <a:pos x="T0" y="T1"/>
                </a:cxn>
                <a:cxn ang="0">
                  <a:pos x="T2" y="T3"/>
                </a:cxn>
                <a:cxn ang="0">
                  <a:pos x="T4" y="T5"/>
                </a:cxn>
                <a:cxn ang="0">
                  <a:pos x="T6" y="T7"/>
                </a:cxn>
                <a:cxn ang="0">
                  <a:pos x="T8" y="T9"/>
                </a:cxn>
              </a:cxnLst>
              <a:rect l="0" t="0" r="r" b="b"/>
              <a:pathLst>
                <a:path w="89" h="68">
                  <a:moveTo>
                    <a:pt x="24" y="68"/>
                  </a:moveTo>
                  <a:cubicBezTo>
                    <a:pt x="24" y="68"/>
                    <a:pt x="0" y="30"/>
                    <a:pt x="1" y="28"/>
                  </a:cubicBezTo>
                  <a:cubicBezTo>
                    <a:pt x="15" y="7"/>
                    <a:pt x="56" y="19"/>
                    <a:pt x="73" y="0"/>
                  </a:cubicBezTo>
                  <a:cubicBezTo>
                    <a:pt x="78" y="5"/>
                    <a:pt x="89" y="8"/>
                    <a:pt x="89" y="16"/>
                  </a:cubicBezTo>
                  <a:cubicBezTo>
                    <a:pt x="89" y="42"/>
                    <a:pt x="54" y="68"/>
                    <a:pt x="24" y="68"/>
                  </a:cubicBezTo>
                  <a:close/>
                </a:path>
              </a:pathLst>
            </a:custGeom>
            <a:solidFill>
              <a:srgbClr val="8FB3D7"/>
            </a:solidFill>
            <a:ln w="1270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sp>
          <p:nvSpPr>
            <p:cNvPr id="24" name="Freeform 81"/>
            <p:cNvSpPr>
              <a:spLocks/>
            </p:cNvSpPr>
            <p:nvPr/>
          </p:nvSpPr>
          <p:spPr bwMode="auto">
            <a:xfrm rot="14903300">
              <a:off x="724695" y="1018894"/>
              <a:ext cx="209481" cy="171709"/>
            </a:xfrm>
            <a:custGeom>
              <a:avLst/>
              <a:gdLst>
                <a:gd name="T0" fmla="*/ 24 w 89"/>
                <a:gd name="T1" fmla="*/ 68 h 68"/>
                <a:gd name="T2" fmla="*/ 1 w 89"/>
                <a:gd name="T3" fmla="*/ 28 h 68"/>
                <a:gd name="T4" fmla="*/ 73 w 89"/>
                <a:gd name="T5" fmla="*/ 0 h 68"/>
                <a:gd name="T6" fmla="*/ 89 w 89"/>
                <a:gd name="T7" fmla="*/ 16 h 68"/>
                <a:gd name="T8" fmla="*/ 24 w 89"/>
                <a:gd name="T9" fmla="*/ 68 h 68"/>
              </a:gdLst>
              <a:ahLst/>
              <a:cxnLst>
                <a:cxn ang="0">
                  <a:pos x="T0" y="T1"/>
                </a:cxn>
                <a:cxn ang="0">
                  <a:pos x="T2" y="T3"/>
                </a:cxn>
                <a:cxn ang="0">
                  <a:pos x="T4" y="T5"/>
                </a:cxn>
                <a:cxn ang="0">
                  <a:pos x="T6" y="T7"/>
                </a:cxn>
                <a:cxn ang="0">
                  <a:pos x="T8" y="T9"/>
                </a:cxn>
              </a:cxnLst>
              <a:rect l="0" t="0" r="r" b="b"/>
              <a:pathLst>
                <a:path w="89" h="68">
                  <a:moveTo>
                    <a:pt x="24" y="68"/>
                  </a:moveTo>
                  <a:cubicBezTo>
                    <a:pt x="24" y="68"/>
                    <a:pt x="0" y="30"/>
                    <a:pt x="1" y="28"/>
                  </a:cubicBezTo>
                  <a:cubicBezTo>
                    <a:pt x="15" y="7"/>
                    <a:pt x="56" y="19"/>
                    <a:pt x="73" y="0"/>
                  </a:cubicBezTo>
                  <a:cubicBezTo>
                    <a:pt x="78" y="5"/>
                    <a:pt x="89" y="8"/>
                    <a:pt x="89" y="16"/>
                  </a:cubicBezTo>
                  <a:cubicBezTo>
                    <a:pt x="89" y="42"/>
                    <a:pt x="54" y="68"/>
                    <a:pt x="24" y="68"/>
                  </a:cubicBezTo>
                  <a:close/>
                </a:path>
              </a:pathLst>
            </a:custGeom>
            <a:solidFill>
              <a:srgbClr val="8FB3D7"/>
            </a:solidFill>
            <a:ln w="1270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sp>
          <p:nvSpPr>
            <p:cNvPr id="25" name="Freeform 81"/>
            <p:cNvSpPr>
              <a:spLocks/>
            </p:cNvSpPr>
            <p:nvPr/>
          </p:nvSpPr>
          <p:spPr bwMode="auto">
            <a:xfrm rot="14903300">
              <a:off x="1095752" y="1092243"/>
              <a:ext cx="164325" cy="299794"/>
            </a:xfrm>
            <a:custGeom>
              <a:avLst/>
              <a:gdLst>
                <a:gd name="T0" fmla="*/ 24 w 89"/>
                <a:gd name="T1" fmla="*/ 68 h 68"/>
                <a:gd name="T2" fmla="*/ 1 w 89"/>
                <a:gd name="T3" fmla="*/ 28 h 68"/>
                <a:gd name="T4" fmla="*/ 73 w 89"/>
                <a:gd name="T5" fmla="*/ 0 h 68"/>
                <a:gd name="T6" fmla="*/ 89 w 89"/>
                <a:gd name="T7" fmla="*/ 16 h 68"/>
                <a:gd name="T8" fmla="*/ 24 w 89"/>
                <a:gd name="T9" fmla="*/ 68 h 68"/>
              </a:gdLst>
              <a:ahLst/>
              <a:cxnLst>
                <a:cxn ang="0">
                  <a:pos x="T0" y="T1"/>
                </a:cxn>
                <a:cxn ang="0">
                  <a:pos x="T2" y="T3"/>
                </a:cxn>
                <a:cxn ang="0">
                  <a:pos x="T4" y="T5"/>
                </a:cxn>
                <a:cxn ang="0">
                  <a:pos x="T6" y="T7"/>
                </a:cxn>
                <a:cxn ang="0">
                  <a:pos x="T8" y="T9"/>
                </a:cxn>
              </a:cxnLst>
              <a:rect l="0" t="0" r="r" b="b"/>
              <a:pathLst>
                <a:path w="89" h="68">
                  <a:moveTo>
                    <a:pt x="24" y="68"/>
                  </a:moveTo>
                  <a:cubicBezTo>
                    <a:pt x="24" y="68"/>
                    <a:pt x="0" y="30"/>
                    <a:pt x="1" y="28"/>
                  </a:cubicBezTo>
                  <a:cubicBezTo>
                    <a:pt x="15" y="7"/>
                    <a:pt x="56" y="19"/>
                    <a:pt x="73" y="0"/>
                  </a:cubicBezTo>
                  <a:cubicBezTo>
                    <a:pt x="78" y="5"/>
                    <a:pt x="89" y="8"/>
                    <a:pt x="89" y="16"/>
                  </a:cubicBezTo>
                  <a:cubicBezTo>
                    <a:pt x="89" y="42"/>
                    <a:pt x="54" y="68"/>
                    <a:pt x="24" y="68"/>
                  </a:cubicBezTo>
                  <a:close/>
                </a:path>
              </a:pathLst>
            </a:custGeom>
            <a:solidFill>
              <a:srgbClr val="8FB3D7"/>
            </a:solidFill>
            <a:ln w="12700" cap="flat" cmpd="sng">
              <a:solidFill>
                <a:srgbClr val="0033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ZA" smtClean="0">
                <a:solidFill>
                  <a:srgbClr val="FFFFFF"/>
                </a:solidFill>
              </a:endParaRPr>
            </a:p>
          </p:txBody>
        </p:sp>
        <p:sp>
          <p:nvSpPr>
            <p:cNvPr id="26" name="Rectangle 80"/>
            <p:cNvSpPr>
              <a:spLocks noChangeArrowheads="1"/>
            </p:cNvSpPr>
            <p:nvPr/>
          </p:nvSpPr>
          <p:spPr bwMode="auto">
            <a:xfrm>
              <a:off x="345289" y="429036"/>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Small Dams</a:t>
              </a:r>
            </a:p>
          </p:txBody>
        </p:sp>
        <p:sp>
          <p:nvSpPr>
            <p:cNvPr id="27" name="Rectangle 71"/>
            <p:cNvSpPr>
              <a:spLocks noChangeArrowheads="1"/>
            </p:cNvSpPr>
            <p:nvPr/>
          </p:nvSpPr>
          <p:spPr bwMode="auto">
            <a:xfrm>
              <a:off x="1690629" y="551688"/>
              <a:ext cx="760910"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SFRs</a:t>
              </a:r>
            </a:p>
          </p:txBody>
        </p:sp>
        <p:pic>
          <p:nvPicPr>
            <p:cNvPr id="28" name="Picture 7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9493" y="103208"/>
              <a:ext cx="623672" cy="541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7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5537" y="5992885"/>
              <a:ext cx="622146" cy="457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Rectangle 78"/>
            <p:cNvSpPr>
              <a:spLocks noChangeArrowheads="1"/>
            </p:cNvSpPr>
            <p:nvPr/>
          </p:nvSpPr>
          <p:spPr bwMode="auto">
            <a:xfrm>
              <a:off x="1028699" y="5683653"/>
              <a:ext cx="1035436"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Industrial</a:t>
              </a:r>
            </a:p>
          </p:txBody>
        </p:sp>
        <p:pic>
          <p:nvPicPr>
            <p:cNvPr id="31" name="Picture 17" descr="j023359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90629" y="3890199"/>
              <a:ext cx="503238" cy="25241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7" descr="j023359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75377" y="3625755"/>
              <a:ext cx="503238" cy="252413"/>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80"/>
            <p:cNvSpPr>
              <a:spLocks noChangeArrowheads="1"/>
            </p:cNvSpPr>
            <p:nvPr/>
          </p:nvSpPr>
          <p:spPr bwMode="auto">
            <a:xfrm>
              <a:off x="2016782" y="4126661"/>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Nature Reserve</a:t>
              </a:r>
            </a:p>
          </p:txBody>
        </p:sp>
        <p:sp>
          <p:nvSpPr>
            <p:cNvPr id="36" name="Rectangle 80"/>
            <p:cNvSpPr>
              <a:spLocks noChangeArrowheads="1"/>
            </p:cNvSpPr>
            <p:nvPr/>
          </p:nvSpPr>
          <p:spPr bwMode="auto">
            <a:xfrm>
              <a:off x="1389308" y="6449337"/>
              <a:ext cx="968292" cy="43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pPr algn="ctr" eaLnBrk="0" fontAlgn="base" hangingPunct="0">
                <a:lnSpc>
                  <a:spcPct val="70000"/>
                </a:lnSpc>
                <a:spcBef>
                  <a:spcPct val="0"/>
                </a:spcBef>
                <a:spcAft>
                  <a:spcPct val="0"/>
                </a:spcAft>
              </a:pPr>
              <a:r>
                <a:rPr lang="en-GB" sz="1400" b="1" smtClean="0">
                  <a:solidFill>
                    <a:srgbClr val="000000"/>
                  </a:solidFill>
                </a:rPr>
                <a:t>Estuary</a:t>
              </a:r>
            </a:p>
          </p:txBody>
        </p:sp>
        <p:cxnSp>
          <p:nvCxnSpPr>
            <p:cNvPr id="39" name="Straight Arrow Connector 38"/>
            <p:cNvCxnSpPr/>
            <p:nvPr/>
          </p:nvCxnSpPr>
          <p:spPr>
            <a:xfrm flipV="1">
              <a:off x="1942248" y="6497054"/>
              <a:ext cx="223434" cy="11436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a:off x="381001" y="31880"/>
            <a:ext cx="8736284" cy="461665"/>
          </a:xfrm>
          <a:prstGeom prst="rect">
            <a:avLst/>
          </a:prstGeom>
          <a:noFill/>
        </p:spPr>
        <p:txBody>
          <a:bodyPr wrap="square" rtlCol="0">
            <a:spAutoFit/>
          </a:bodyPr>
          <a:lstStyle/>
          <a:p>
            <a:pPr algn="ctr"/>
            <a:r>
              <a:rPr lang="en-ZA" sz="2400" b="1" smtClean="0">
                <a:solidFill>
                  <a:schemeClr val="bg1"/>
                </a:solidFill>
                <a:latin typeface="Arial" panose="020B0604020202020204" pitchFamily="34" charset="0"/>
                <a:cs typeface="Arial" panose="020B0604020202020204" pitchFamily="34" charset="0"/>
              </a:rPr>
              <a:t>TYPICAL WATER RESOURCE SYSTEM – STATUS QUO</a:t>
            </a:r>
            <a:endParaRPr lang="en-ZA" sz="2400" b="1">
              <a:solidFill>
                <a:schemeClr val="bg1"/>
              </a:solidFill>
              <a:latin typeface="Arial" panose="020B0604020202020204" pitchFamily="34" charset="0"/>
              <a:cs typeface="Arial" panose="020B0604020202020204" pitchFamily="34" charset="0"/>
            </a:endParaRPr>
          </a:p>
        </p:txBody>
      </p:sp>
      <p:sp>
        <p:nvSpPr>
          <p:cNvPr id="43" name="TextBox 42"/>
          <p:cNvSpPr txBox="1"/>
          <p:nvPr/>
        </p:nvSpPr>
        <p:spPr>
          <a:xfrm>
            <a:off x="213756" y="505534"/>
            <a:ext cx="2854385" cy="2462213"/>
          </a:xfrm>
          <a:prstGeom prst="rect">
            <a:avLst/>
          </a:prstGeom>
          <a:solidFill>
            <a:srgbClr val="D3F9FB"/>
          </a:solidFill>
        </p:spPr>
        <p:txBody>
          <a:bodyPr wrap="square" rtlCol="0">
            <a:spAutoFit/>
          </a:bodyPr>
          <a:lstStyle/>
          <a:p>
            <a:r>
              <a:rPr lang="en-ZA" sz="2200" dirty="0" smtClean="0">
                <a:latin typeface="Arial" panose="020B0604020202020204" pitchFamily="34" charset="0"/>
                <a:cs typeface="Arial" panose="020B0604020202020204" pitchFamily="34" charset="0"/>
              </a:rPr>
              <a:t>Trout farming, recreation. Commercial agric. Limited livelihood ecosystems services use but high intrinsic values.</a:t>
            </a:r>
            <a:endParaRPr lang="en-ZA" sz="2200" dirty="0">
              <a:latin typeface="Arial" panose="020B0604020202020204" pitchFamily="34" charset="0"/>
              <a:cs typeface="Arial" panose="020B0604020202020204" pitchFamily="34" charset="0"/>
            </a:endParaRPr>
          </a:p>
        </p:txBody>
      </p:sp>
      <p:cxnSp>
        <p:nvCxnSpPr>
          <p:cNvPr id="45" name="Straight Arrow Connector 44"/>
          <p:cNvCxnSpPr>
            <a:stCxn id="43" idx="3"/>
          </p:cNvCxnSpPr>
          <p:nvPr/>
        </p:nvCxnSpPr>
        <p:spPr>
          <a:xfrm flipV="1">
            <a:off x="3068141" y="1001543"/>
            <a:ext cx="348823" cy="735098"/>
          </a:xfrm>
          <a:prstGeom prst="straightConnector1">
            <a:avLst/>
          </a:prstGeom>
          <a:ln w="69850" cmpd="sng">
            <a:solidFill>
              <a:srgbClr val="D3F9FB"/>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27" idx="1"/>
          </p:cNvCxnSpPr>
          <p:nvPr/>
        </p:nvCxnSpPr>
        <p:spPr>
          <a:xfrm flipH="1" flipV="1">
            <a:off x="4457982" y="664639"/>
            <a:ext cx="666972" cy="579172"/>
          </a:xfrm>
          <a:prstGeom prst="straightConnector1">
            <a:avLst/>
          </a:prstGeom>
          <a:ln w="76200">
            <a:solidFill>
              <a:srgbClr val="FFDE8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flipV="1">
            <a:off x="4454881" y="1721892"/>
            <a:ext cx="339468" cy="252235"/>
          </a:xfrm>
          <a:prstGeom prst="straightConnector1">
            <a:avLst/>
          </a:prstGeom>
          <a:ln w="76200">
            <a:solidFill>
              <a:schemeClr val="accent1">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4" idx="34"/>
          </p:cNvCxnSpPr>
          <p:nvPr/>
        </p:nvCxnSpPr>
        <p:spPr>
          <a:xfrm>
            <a:off x="3068730" y="2286251"/>
            <a:ext cx="841622" cy="161237"/>
          </a:xfrm>
          <a:prstGeom prst="straightConnector1">
            <a:avLst/>
          </a:prstGeom>
          <a:ln w="76200">
            <a:solidFill>
              <a:srgbClr val="FDFD7F"/>
            </a:solidFill>
            <a:tailEnd type="stealth" w="lg" len="lg"/>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49881" y="3197009"/>
            <a:ext cx="2854385" cy="1446550"/>
          </a:xfrm>
          <a:prstGeom prst="rect">
            <a:avLst/>
          </a:prstGeom>
          <a:solidFill>
            <a:srgbClr val="FFAB57"/>
          </a:solidFill>
        </p:spPr>
        <p:txBody>
          <a:bodyPr wrap="square" rtlCol="0">
            <a:spAutoFit/>
          </a:bodyPr>
          <a:lstStyle/>
          <a:p>
            <a:r>
              <a:rPr lang="en-ZA" sz="2200" dirty="0" smtClean="0">
                <a:latin typeface="Arial" panose="020B0604020202020204" pitchFamily="34" charset="0"/>
                <a:cs typeface="Arial" panose="020B0604020202020204" pitchFamily="34" charset="0"/>
              </a:rPr>
              <a:t>Rural:  Subsistence, settlements high ecosystems services use, livelihoods NB  </a:t>
            </a:r>
            <a:endParaRPr lang="en-ZA" sz="2200" dirty="0">
              <a:latin typeface="Arial" panose="020B0604020202020204" pitchFamily="34" charset="0"/>
              <a:cs typeface="Arial" panose="020B0604020202020204" pitchFamily="34" charset="0"/>
            </a:endParaRPr>
          </a:p>
        </p:txBody>
      </p:sp>
      <p:sp>
        <p:nvSpPr>
          <p:cNvPr id="79" name="TextBox 78"/>
          <p:cNvSpPr txBox="1"/>
          <p:nvPr/>
        </p:nvSpPr>
        <p:spPr>
          <a:xfrm>
            <a:off x="5859468" y="3313032"/>
            <a:ext cx="2985070" cy="1200329"/>
          </a:xfrm>
          <a:prstGeom prst="rect">
            <a:avLst/>
          </a:prstGeom>
          <a:solidFill>
            <a:schemeClr val="accent3">
              <a:lumMod val="40000"/>
              <a:lumOff val="60000"/>
            </a:schemeClr>
          </a:solidFill>
          <a:ln>
            <a:solidFill>
              <a:srgbClr val="FFDE81"/>
            </a:solidFill>
          </a:ln>
        </p:spPr>
        <p:txBody>
          <a:bodyPr wrap="square" rtlCol="0">
            <a:spAutoFit/>
          </a:bodyPr>
          <a:lstStyle/>
          <a:p>
            <a:r>
              <a:rPr lang="en-ZA" sz="2400" dirty="0" smtClean="0">
                <a:latin typeface="Arial" panose="020B0604020202020204" pitchFamily="34" charset="0"/>
                <a:cs typeface="Arial" panose="020B0604020202020204" pitchFamily="34" charset="0"/>
              </a:rPr>
              <a:t>Gorge, protected area. Little access low ecosystem use</a:t>
            </a:r>
            <a:endParaRPr lang="en-ZA" sz="2400" dirty="0">
              <a:latin typeface="Arial" panose="020B0604020202020204" pitchFamily="34" charset="0"/>
              <a:cs typeface="Arial" panose="020B0604020202020204" pitchFamily="34" charset="0"/>
            </a:endParaRPr>
          </a:p>
        </p:txBody>
      </p:sp>
      <p:sp>
        <p:nvSpPr>
          <p:cNvPr id="80" name="TextBox 79"/>
          <p:cNvSpPr txBox="1"/>
          <p:nvPr/>
        </p:nvSpPr>
        <p:spPr>
          <a:xfrm>
            <a:off x="1175658" y="4818979"/>
            <a:ext cx="3109902" cy="1107996"/>
          </a:xfrm>
          <a:prstGeom prst="rect">
            <a:avLst/>
          </a:prstGeom>
          <a:solidFill>
            <a:schemeClr val="bg2">
              <a:lumMod val="90000"/>
            </a:schemeClr>
          </a:solidFill>
        </p:spPr>
        <p:txBody>
          <a:bodyPr wrap="square" rtlCol="0">
            <a:spAutoFit/>
          </a:bodyPr>
          <a:lstStyle/>
          <a:p>
            <a:r>
              <a:rPr lang="en-ZA" sz="2200" dirty="0" smtClean="0">
                <a:latin typeface="Arial" panose="020B0604020202020204" pitchFamily="34" charset="0"/>
                <a:cs typeface="Arial" panose="020B0604020202020204" pitchFamily="34" charset="0"/>
              </a:rPr>
              <a:t>Coastal belt, some ecosystems use associated with estuary</a:t>
            </a:r>
            <a:endParaRPr lang="en-ZA" sz="2200" dirty="0">
              <a:latin typeface="Arial" panose="020B0604020202020204" pitchFamily="34" charset="0"/>
              <a:cs typeface="Arial" panose="020B0604020202020204" pitchFamily="34" charset="0"/>
            </a:endParaRPr>
          </a:p>
        </p:txBody>
      </p:sp>
      <p:cxnSp>
        <p:nvCxnSpPr>
          <p:cNvPr id="81" name="Straight Arrow Connector 80"/>
          <p:cNvCxnSpPr>
            <a:stCxn id="79" idx="1"/>
            <a:endCxn id="35" idx="6"/>
          </p:cNvCxnSpPr>
          <p:nvPr/>
        </p:nvCxnSpPr>
        <p:spPr>
          <a:xfrm flipH="1">
            <a:off x="5101479" y="3913197"/>
            <a:ext cx="757989" cy="14174"/>
          </a:xfrm>
          <a:prstGeom prst="straightConnector1">
            <a:avLst/>
          </a:prstGeom>
          <a:ln w="76200">
            <a:solidFill>
              <a:schemeClr val="accent3">
                <a:lumMod val="40000"/>
                <a:lumOff val="6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77" idx="3"/>
          </p:cNvCxnSpPr>
          <p:nvPr/>
        </p:nvCxnSpPr>
        <p:spPr>
          <a:xfrm>
            <a:off x="3004266" y="3920284"/>
            <a:ext cx="412699" cy="126783"/>
          </a:xfrm>
          <a:prstGeom prst="straightConnector1">
            <a:avLst/>
          </a:prstGeom>
          <a:ln w="76200">
            <a:solidFill>
              <a:srgbClr val="FFAB57"/>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4296902" y="5307056"/>
            <a:ext cx="412699" cy="131843"/>
          </a:xfrm>
          <a:prstGeom prst="straightConnector1">
            <a:avLst/>
          </a:prstGeom>
          <a:ln w="76200">
            <a:solidFill>
              <a:schemeClr val="bg1">
                <a:lumMod val="75000"/>
              </a:schemeClr>
            </a:solidFill>
            <a:tailEnd type="stealth" w="lg" len="lg"/>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02365" y="1147445"/>
            <a:ext cx="2998787"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8179498">
            <a:off x="4941037" y="1853943"/>
            <a:ext cx="1385430" cy="804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379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01289646"/>
              </p:ext>
            </p:extLst>
          </p:nvPr>
        </p:nvGraphicFramePr>
        <p:xfrm>
          <a:off x="177421" y="191068"/>
          <a:ext cx="8824074" cy="6035040"/>
        </p:xfrm>
        <a:graphic>
          <a:graphicData uri="http://schemas.openxmlformats.org/drawingml/2006/table">
            <a:tbl>
              <a:tblPr firstRow="1" bandRow="1">
                <a:tableStyleId>{5C22544A-7EE6-4342-B048-85BDC9FD1C3A}</a:tableStyleId>
              </a:tblPr>
              <a:tblGrid>
                <a:gridCol w="2257791"/>
                <a:gridCol w="1979014"/>
                <a:gridCol w="1490082"/>
                <a:gridCol w="1781112"/>
                <a:gridCol w="1316075"/>
              </a:tblGrid>
              <a:tr h="266131">
                <a:tc>
                  <a:txBody>
                    <a:bodyPr/>
                    <a:lstStyle/>
                    <a:p>
                      <a:endParaRPr lang="en-ZA" sz="2400" dirty="0">
                        <a:solidFill>
                          <a:schemeClr val="tx1"/>
                        </a:solidFill>
                      </a:endParaRP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ZA" sz="2400" smtClean="0">
                          <a:solidFill>
                            <a:schemeClr val="tx1"/>
                          </a:solidFill>
                        </a:rPr>
                        <a:t>DRIVERS</a:t>
                      </a:r>
                      <a:endParaRPr lang="en-ZA" sz="240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en-ZA"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en-ZA" sz="2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en-ZA" sz="240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370840">
                <a:tc>
                  <a:txBody>
                    <a:bodyPr/>
                    <a:lstStyle/>
                    <a:p>
                      <a:pPr marL="0" algn="ctr" defTabSz="914400" rtl="0" eaLnBrk="1" latinLnBrk="0" hangingPunct="1"/>
                      <a:r>
                        <a:rPr lang="en-ZA" sz="2400" b="1" kern="1200" smtClean="0">
                          <a:solidFill>
                            <a:schemeClr val="tx1"/>
                          </a:solidFill>
                          <a:latin typeface="+mn-lt"/>
                          <a:ea typeface="+mn-ea"/>
                          <a:cs typeface="+mn-cs"/>
                        </a:rPr>
                        <a:t>SCENARIOS</a:t>
                      </a:r>
                      <a:endParaRPr lang="en-ZA" sz="2400" b="1" kern="1200">
                        <a:solidFill>
                          <a:schemeClr val="tx1"/>
                        </a:solidFill>
                        <a:latin typeface="+mn-lt"/>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ZA" sz="2400" b="1" smtClean="0">
                          <a:solidFill>
                            <a:schemeClr val="tx1"/>
                          </a:solidFill>
                        </a:rPr>
                        <a:t>Dam raising</a:t>
                      </a:r>
                      <a:endParaRPr lang="en-ZA" sz="2400" b="1">
                        <a:solidFill>
                          <a:schemeClr val="tx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ZA" sz="2400" b="1" smtClean="0">
                          <a:solidFill>
                            <a:schemeClr val="tx1"/>
                          </a:solidFill>
                        </a:rPr>
                        <a:t>Increased irrigation</a:t>
                      </a:r>
                      <a:endParaRPr lang="en-ZA" sz="24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ZA" sz="2400" b="1" smtClean="0">
                          <a:solidFill>
                            <a:schemeClr val="tx1"/>
                          </a:solidFill>
                        </a:rPr>
                        <a:t>Increased waste</a:t>
                      </a:r>
                      <a:r>
                        <a:rPr lang="en-ZA" sz="2400" b="1" baseline="0" smtClean="0">
                          <a:solidFill>
                            <a:schemeClr val="tx1"/>
                          </a:solidFill>
                        </a:rPr>
                        <a:t> water</a:t>
                      </a:r>
                      <a:endParaRPr lang="en-ZA" sz="24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ZA" sz="2400" b="1" smtClean="0">
                          <a:solidFill>
                            <a:schemeClr val="tx1"/>
                          </a:solidFill>
                        </a:rPr>
                        <a:t>EWR release</a:t>
                      </a:r>
                      <a:endParaRPr lang="en-ZA" sz="2400" b="1">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r>
              <a:tr h="370840">
                <a:tc>
                  <a:txBody>
                    <a:bodyPr/>
                    <a:lstStyle/>
                    <a:p>
                      <a:pPr algn="ctr"/>
                      <a:r>
                        <a:rPr lang="en-ZA" sz="2400" b="1" dirty="0" smtClean="0">
                          <a:solidFill>
                            <a:schemeClr val="tx1"/>
                          </a:solidFill>
                        </a:rPr>
                        <a:t>A </a:t>
                      </a:r>
                      <a:endParaRPr lang="en-ZA" sz="24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lang="en-ZA" sz="3600" dirty="0" smtClean="0">
                          <a:solidFill>
                            <a:schemeClr val="tx1"/>
                          </a:solidFill>
                          <a:sym typeface="Wingdings"/>
                        </a:rPr>
                        <a:t></a:t>
                      </a:r>
                      <a:r>
                        <a:rPr lang="en-ZA" sz="2200" dirty="0" smtClean="0">
                          <a:solidFill>
                            <a:schemeClr val="tx1"/>
                          </a:solidFill>
                          <a:sym typeface="Wingdings"/>
                        </a:rPr>
                        <a:t> Release</a:t>
                      </a:r>
                      <a:r>
                        <a:rPr lang="en-ZA" sz="2200" baseline="0" dirty="0" smtClean="0">
                          <a:solidFill>
                            <a:schemeClr val="tx1"/>
                          </a:solidFill>
                          <a:sym typeface="Wingdings"/>
                        </a:rPr>
                        <a:t> down river</a:t>
                      </a:r>
                      <a:endParaRPr lang="en-ZA" sz="3600" dirty="0">
                        <a:solidFill>
                          <a:schemeClr val="tx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dirty="0" smtClean="0">
                          <a:solidFill>
                            <a:schemeClr val="tx1"/>
                          </a:solidFill>
                          <a:latin typeface="+mn-lt"/>
                          <a:ea typeface="+mn-ea"/>
                          <a:cs typeface="+mn-cs"/>
                          <a:sym typeface="Wingdings"/>
                        </a:rPr>
                        <a:t></a:t>
                      </a:r>
                      <a:endParaRPr lang="en-ZA" sz="3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endParaRPr lang="en-ZA" sz="3600" kern="120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ZA" sz="4000" dirty="0" smtClean="0">
                          <a:solidFill>
                            <a:schemeClr val="tx1"/>
                          </a:solidFill>
                          <a:sym typeface="Wingdings"/>
                        </a:rPr>
                        <a:t></a:t>
                      </a:r>
                      <a:endParaRPr lang="en-ZA" sz="400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ZA" sz="2400" b="1" dirty="0" smtClean="0">
                          <a:solidFill>
                            <a:schemeClr val="tx1"/>
                          </a:solidFill>
                        </a:rPr>
                        <a:t>B </a:t>
                      </a:r>
                      <a:endParaRPr lang="en-ZA" sz="24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4000" smtClean="0">
                          <a:solidFill>
                            <a:schemeClr val="tx1"/>
                          </a:solidFill>
                          <a:sym typeface="Wingdings"/>
                        </a:rPr>
                        <a:t></a:t>
                      </a:r>
                      <a:endParaRPr lang="en-ZA" sz="4000" smtClean="0">
                        <a:solidFill>
                          <a:schemeClr val="tx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4000" dirty="0" smtClean="0">
                          <a:solidFill>
                            <a:schemeClr val="tx1"/>
                          </a:solidFill>
                          <a:sym typeface="Wingdings"/>
                        </a:rPr>
                        <a:t></a:t>
                      </a:r>
                      <a:endParaRPr lang="en-ZA" sz="40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ZA" sz="2400" dirty="0" smtClean="0">
                          <a:solidFill>
                            <a:schemeClr val="tx1"/>
                          </a:solidFill>
                        </a:rPr>
                        <a:t>Re-use</a:t>
                      </a:r>
                      <a:endParaRPr lang="en-ZA"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dirty="0" smtClean="0">
                          <a:solidFill>
                            <a:schemeClr val="tx1"/>
                          </a:solidFill>
                          <a:latin typeface="+mn-lt"/>
                          <a:ea typeface="+mn-ea"/>
                          <a:cs typeface="+mn-cs"/>
                          <a:sym typeface="Wingdings"/>
                        </a:rPr>
                        <a:t></a:t>
                      </a:r>
                      <a:endParaRPr lang="en-ZA" sz="3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ZA" sz="2400" b="1" dirty="0" smtClean="0">
                          <a:solidFill>
                            <a:schemeClr val="tx1"/>
                          </a:solidFill>
                        </a:rPr>
                        <a:t>C</a:t>
                      </a:r>
                      <a:endParaRPr lang="en-ZA" sz="24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r>
                        <a:rPr lang="en-ZA" sz="2400" kern="1200" smtClean="0">
                          <a:solidFill>
                            <a:schemeClr val="tx1"/>
                          </a:solidFill>
                          <a:latin typeface="+mn-lt"/>
                          <a:ea typeface="+mn-ea"/>
                          <a:cs typeface="+mn-cs"/>
                          <a:sym typeface="Wingdings"/>
                        </a:rPr>
                        <a:t>; </a:t>
                      </a:r>
                      <a:r>
                        <a:rPr lang="en-ZA" sz="2200" kern="1200" smtClean="0">
                          <a:solidFill>
                            <a:schemeClr val="tx1"/>
                          </a:solidFill>
                          <a:latin typeface="+mn-lt"/>
                          <a:ea typeface="+mn-ea"/>
                          <a:cs typeface="+mn-cs"/>
                          <a:sym typeface="Wingdings"/>
                        </a:rPr>
                        <a:t>enlarge pipe</a:t>
                      </a:r>
                      <a:r>
                        <a:rPr lang="en-ZA" sz="2200" kern="1200" baseline="0" smtClean="0">
                          <a:solidFill>
                            <a:schemeClr val="tx1"/>
                          </a:solidFill>
                          <a:latin typeface="+mn-lt"/>
                          <a:ea typeface="+mn-ea"/>
                          <a:cs typeface="+mn-cs"/>
                          <a:sym typeface="Wingdings"/>
                        </a:rPr>
                        <a:t> &amp; canal</a:t>
                      </a:r>
                      <a:endParaRPr lang="en-ZA" sz="2200" kern="1200" smtClean="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endParaRPr lang="en-ZA" sz="3600" kern="120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dirty="0" smtClean="0">
                          <a:solidFill>
                            <a:schemeClr val="tx1"/>
                          </a:solidFill>
                          <a:latin typeface="+mn-lt"/>
                          <a:ea typeface="+mn-ea"/>
                          <a:cs typeface="+mn-cs"/>
                          <a:sym typeface="Wingdings"/>
                        </a:rPr>
                        <a:t></a:t>
                      </a:r>
                      <a:r>
                        <a:rPr lang="en-ZA" sz="2200" kern="1200" dirty="0" smtClean="0">
                          <a:solidFill>
                            <a:schemeClr val="tx1"/>
                          </a:solidFill>
                          <a:latin typeface="+mn-lt"/>
                          <a:ea typeface="+mn-ea"/>
                          <a:cs typeface="+mn-cs"/>
                          <a:sym typeface="Wingdings"/>
                        </a:rPr>
                        <a:t>Sea outfall</a:t>
                      </a:r>
                      <a:endParaRPr lang="en-ZA"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r>
                        <a:rPr lang="en-ZA" sz="2200" kern="1200" smtClean="0">
                          <a:solidFill>
                            <a:schemeClr val="tx1"/>
                          </a:solidFill>
                          <a:latin typeface="+mn-lt"/>
                          <a:ea typeface="+mn-ea"/>
                          <a:cs typeface="+mn-cs"/>
                          <a:sym typeface="Wingdings"/>
                        </a:rPr>
                        <a:t>-10% droughts</a:t>
                      </a:r>
                      <a:endParaRPr lang="en-ZA" sz="2200" kern="120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29808">
                <a:tc>
                  <a:txBody>
                    <a:bodyPr/>
                    <a:lstStyle/>
                    <a:p>
                      <a:pPr algn="ctr"/>
                      <a:r>
                        <a:rPr lang="en-ZA" sz="2400" b="1" dirty="0" smtClean="0">
                          <a:solidFill>
                            <a:schemeClr val="tx1"/>
                          </a:solidFill>
                        </a:rPr>
                        <a:t>D </a:t>
                      </a:r>
                      <a:endParaRPr lang="en-ZA" sz="24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r>
                        <a:rPr lang="en-ZA" sz="2400" kern="1200" smtClean="0">
                          <a:solidFill>
                            <a:schemeClr val="tx1"/>
                          </a:solidFill>
                          <a:latin typeface="+mn-lt"/>
                          <a:ea typeface="+mn-ea"/>
                          <a:cs typeface="+mn-cs"/>
                          <a:sym typeface="Wingdings"/>
                        </a:rPr>
                        <a:t>; Release</a:t>
                      </a:r>
                      <a:r>
                        <a:rPr lang="en-ZA" sz="2400" kern="1200" baseline="0" smtClean="0">
                          <a:solidFill>
                            <a:schemeClr val="tx1"/>
                          </a:solidFill>
                          <a:latin typeface="+mn-lt"/>
                          <a:ea typeface="+mn-ea"/>
                          <a:cs typeface="+mn-cs"/>
                          <a:sym typeface="Wingdings"/>
                        </a:rPr>
                        <a:t> down river with some EWR seasonality</a:t>
                      </a:r>
                      <a:endParaRPr lang="en-ZA" sz="2200" kern="1200" smtClean="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r>
                        <a:rPr lang="en-ZA" sz="2200" kern="1200" smtClean="0">
                          <a:solidFill>
                            <a:schemeClr val="tx1"/>
                          </a:solidFill>
                          <a:latin typeface="+mn-lt"/>
                          <a:ea typeface="+mn-ea"/>
                          <a:cs typeface="+mn-cs"/>
                          <a:sym typeface="Wingdings"/>
                        </a:rPr>
                        <a:t>-30%, Existing</a:t>
                      </a:r>
                      <a:r>
                        <a:rPr lang="en-ZA" sz="2200" kern="1200" baseline="0" smtClean="0">
                          <a:solidFill>
                            <a:schemeClr val="tx1"/>
                          </a:solidFill>
                          <a:latin typeface="+mn-lt"/>
                          <a:ea typeface="+mn-ea"/>
                          <a:cs typeface="+mn-cs"/>
                          <a:sym typeface="Wingdings"/>
                        </a:rPr>
                        <a:t> canal</a:t>
                      </a:r>
                      <a:endParaRPr lang="en-ZA" sz="2200" kern="120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kern="1200" smtClean="0">
                          <a:solidFill>
                            <a:schemeClr val="tx1"/>
                          </a:solidFill>
                          <a:latin typeface="+mn-lt"/>
                          <a:ea typeface="+mn-ea"/>
                          <a:cs typeface="+mn-cs"/>
                          <a:sym typeface="Wingdings"/>
                        </a:rPr>
                        <a:t></a:t>
                      </a:r>
                      <a:endParaRPr lang="en-ZA" sz="2200" kern="120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3600" kern="1200" dirty="0" smtClean="0">
                          <a:solidFill>
                            <a:schemeClr val="tx1"/>
                          </a:solidFill>
                          <a:latin typeface="+mn-lt"/>
                          <a:ea typeface="+mn-ea"/>
                          <a:cs typeface="+mn-cs"/>
                          <a:sym typeface="Wingdings"/>
                        </a:rPr>
                        <a:t></a:t>
                      </a:r>
                      <a:r>
                        <a:rPr lang="en-ZA" sz="2200" kern="1200" dirty="0" smtClean="0">
                          <a:solidFill>
                            <a:schemeClr val="tx1"/>
                          </a:solidFill>
                          <a:latin typeface="+mn-lt"/>
                          <a:ea typeface="+mn-ea"/>
                          <a:cs typeface="+mn-cs"/>
                          <a:sym typeface="Wingdings"/>
                        </a:rPr>
                        <a:t>-10% droughts</a:t>
                      </a:r>
                      <a:endParaRPr lang="en-ZA"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016798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1006</TotalTime>
  <Words>855</Words>
  <Application>Microsoft Office PowerPoint</Application>
  <PresentationFormat>On-screen Show (4:3)</PresentationFormat>
  <Paragraphs>159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SCENARIOS TO MANAGEMENT CLASSES  ECOSYSTEM SERVICES DEMONSTRATION</vt:lpstr>
      <vt:lpstr>Socio Economics</vt:lpstr>
      <vt:lpstr>What is Ecosystem Services?</vt:lpstr>
      <vt:lpstr>Ecosystem services approach</vt:lpstr>
      <vt:lpstr>PowerPoint Presentation</vt:lpstr>
      <vt:lpstr>PowerPoint Presentation</vt:lpstr>
      <vt:lpstr>Process</vt:lpstr>
      <vt:lpstr>PowerPoint Presentation</vt:lpstr>
      <vt:lpstr>PowerPoint Presentation</vt:lpstr>
      <vt:lpstr>PowerPoint Presentation</vt:lpstr>
      <vt:lpstr>Scenario consequences</vt:lpstr>
      <vt:lpstr>Example of Scenario consequences</vt:lpstr>
      <vt:lpstr>Integrated Scenario Impact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 Maree</dc:creator>
  <cp:lastModifiedBy>Delana</cp:lastModifiedBy>
  <cp:revision>78</cp:revision>
  <dcterms:created xsi:type="dcterms:W3CDTF">2012-08-01T10:33:21Z</dcterms:created>
  <dcterms:modified xsi:type="dcterms:W3CDTF">2013-11-23T18:26:53Z</dcterms:modified>
</cp:coreProperties>
</file>